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24" r:id="rId2"/>
    <p:sldId id="371" r:id="rId3"/>
    <p:sldId id="335" r:id="rId4"/>
    <p:sldId id="337" r:id="rId5"/>
    <p:sldId id="338" r:id="rId6"/>
    <p:sldId id="339" r:id="rId7"/>
    <p:sldId id="340" r:id="rId8"/>
    <p:sldId id="341" r:id="rId9"/>
    <p:sldId id="370" r:id="rId10"/>
    <p:sldId id="365" r:id="rId11"/>
    <p:sldId id="367" r:id="rId12"/>
    <p:sldId id="36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73" r:id="rId28"/>
    <p:sldId id="377" r:id="rId29"/>
    <p:sldId id="378" r:id="rId30"/>
    <p:sldId id="379" r:id="rId31"/>
    <p:sldId id="374" r:id="rId32"/>
    <p:sldId id="375" r:id="rId33"/>
    <p:sldId id="380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正文" id="{87F1325E-A193-414C-8129-8F99CEBD9E9F}">
          <p14:sldIdLst>
            <p14:sldId id="324"/>
            <p14:sldId id="371"/>
            <p14:sldId id="335"/>
            <p14:sldId id="337"/>
            <p14:sldId id="338"/>
            <p14:sldId id="339"/>
            <p14:sldId id="340"/>
            <p14:sldId id="341"/>
            <p14:sldId id="370"/>
            <p14:sldId id="365"/>
            <p14:sldId id="367"/>
            <p14:sldId id="36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73"/>
            <p14:sldId id="377"/>
            <p14:sldId id="378"/>
            <p14:sldId id="379"/>
            <p14:sldId id="374"/>
            <p14:sldId id="375"/>
            <p14:sldId id="3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A86ED4"/>
    <a:srgbClr val="FFFFFF"/>
    <a:srgbClr val="F2F2F2"/>
    <a:srgbClr val="66BCD4"/>
    <a:srgbClr val="BDD7EE"/>
    <a:srgbClr val="B4C7E7"/>
    <a:srgbClr val="2F5597"/>
    <a:srgbClr val="767171"/>
    <a:srgbClr val="35A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13" autoAdjust="0"/>
    <p:restoredTop sz="93875" autoAdjust="0"/>
  </p:normalViewPr>
  <p:slideViewPr>
    <p:cSldViewPr snapToGrid="0">
      <p:cViewPr varScale="1">
        <p:scale>
          <a:sx n="68" d="100"/>
          <a:sy n="68" d="100"/>
        </p:scale>
        <p:origin x="4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B12D4-A8B4-47AC-ABC2-7813BDE49773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2E91B-8F32-44F9-906D-C6D44B379A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892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F5204-7747-4856-AB82-6A5E20B365BD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90037-243A-4098-87D2-7FD21E3D8D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35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90037-243A-4098-87D2-7FD21E3D8D6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783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90037-243A-4098-87D2-7FD21E3D8D6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295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672B-C21D-47EB-924D-BBF0AF0332F3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445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672B-C21D-47EB-924D-BBF0AF0332F3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278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672B-C21D-47EB-924D-BBF0AF0332F3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536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0872" y="158633"/>
            <a:ext cx="10387219" cy="69001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070696"/>
            <a:ext cx="10515600" cy="505456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672B-C21D-47EB-924D-BBF0AF0332F3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351021"/>
            <a:ext cx="192628" cy="1768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64599" y="351021"/>
            <a:ext cx="192627" cy="176843"/>
          </a:xfrm>
          <a:prstGeom prst="rect">
            <a:avLst/>
          </a:prstGeom>
          <a:solidFill>
            <a:srgbClr val="35A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529196" y="351021"/>
            <a:ext cx="190510" cy="1768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791677" y="351021"/>
            <a:ext cx="192628" cy="176843"/>
          </a:xfrm>
          <a:prstGeom prst="rect">
            <a:avLst/>
          </a:prstGeom>
          <a:solidFill>
            <a:srgbClr val="66B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056275" y="351021"/>
            <a:ext cx="192627" cy="1768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11784130" y="158633"/>
            <a:ext cx="408538" cy="377004"/>
          </a:xfrm>
          <a:prstGeom prst="rect">
            <a:avLst/>
          </a:prstGeom>
          <a:solidFill>
            <a:srgbClr val="309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 sz="2000" dirty="0"/>
          </a:p>
        </p:txBody>
      </p:sp>
      <p:sp>
        <p:nvSpPr>
          <p:cNvPr id="14" name="矩形 95"/>
          <p:cNvSpPr>
            <a:spLocks noChangeArrowheads="1"/>
          </p:cNvSpPr>
          <p:nvPr userDrawn="1"/>
        </p:nvSpPr>
        <p:spPr bwMode="auto">
          <a:xfrm>
            <a:off x="11784130" y="257948"/>
            <a:ext cx="407870" cy="250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</a:pPr>
            <a:fld id="{DC618BD4-6F58-45FA-8BCD-3E2F07B48716}" type="slidenum">
              <a:rPr lang="en-US" altLang="zh-CN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 algn="ctr">
                <a:lnSpc>
                  <a:spcPts val="1200"/>
                </a:lnSpc>
              </a:pPr>
              <a:t>‹#›</a:t>
            </a:fld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7505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672B-C21D-47EB-924D-BBF0AF0332F3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536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672B-C21D-47EB-924D-BBF0AF0332F3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332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672B-C21D-47EB-924D-BBF0AF0332F3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727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672B-C21D-47EB-924D-BBF0AF0332F3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2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672B-C21D-47EB-924D-BBF0AF0332F3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436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672B-C21D-47EB-924D-BBF0AF0332F3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62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672B-C21D-47EB-924D-BBF0AF0332F3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05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7672B-C21D-47EB-924D-BBF0AF0332F3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724651"/>
            <a:ext cx="12192000" cy="133349"/>
          </a:xfrm>
          <a:prstGeom prst="rect">
            <a:avLst/>
          </a:prstGeom>
          <a:solidFill>
            <a:srgbClr val="35A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729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18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K189IwtAgan9m-cmXwTDjlR4WnUfPU3G/view?usp=drive_lin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drive.google.com/file/d/1K189IwtAgan9m-cmXwTDjlR4WnUfPU3G/view?usp=drive_lin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drive.google.com/file/d/1K189IwtAgan9m-cmXwTDjlR4WnUfPU3G/view?usp=drive_lin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drive.google.com/file/d/1K189IwtAgan9m-cmXwTDjlR4WnUfPU3G/view?usp=drive_link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drive.google.com/file/d/1K189IwtAgan9m-cmXwTDjlR4WnUfPU3G/view?usp=drive_link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drive.google.com/file/d/1K189IwtAgan9m-cmXwTDjlR4WnUfPU3G/view?usp=drive_link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9298" y="793114"/>
            <a:ext cx="10700751" cy="690017"/>
          </a:xfrm>
        </p:spPr>
        <p:txBody>
          <a:bodyPr>
            <a:noAutofit/>
          </a:bodyPr>
          <a:lstStyle/>
          <a:p>
            <a:pPr indent="-1270" algn="ctr">
              <a:lnSpc>
                <a:spcPct val="200000"/>
              </a:lnSpc>
              <a:spcAft>
                <a:spcPts val="1000"/>
              </a:spcAft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Trajectory</a:t>
            </a:r>
            <a:r>
              <a:rPr lang="zh-TW" altLang="zh-TW" sz="2800" b="1" dirty="0">
                <a:effectLst/>
                <a:cs typeface="Times New Roman" panose="02020603050405020304" pitchFamily="18" charset="0"/>
              </a:rPr>
              <a:t>：基於腦年齡與失智症預測模型之長期腦部健康追蹤系統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57E414F-CF1D-CF9C-D01B-78C333E04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193" y="1903106"/>
            <a:ext cx="3601612" cy="351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2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3E346-FAD9-B8E9-3124-E3FA5ABD1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57A02057-1DEB-AC1E-6F80-E8578931C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51100"/>
            <a:ext cx="10515600" cy="5806931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選擇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Flutter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理由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系統希望能在醫院內不同設備中部屬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 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電腦、平板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Flutter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效能優於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React Native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(Figure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Comparative Analysis of Flutter and React Native Performance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7420DBA-4074-E101-9FFC-9551B583D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前端框架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A98A5F1A-32E5-6BAA-C462-A2CBF310B5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30" y="1944212"/>
            <a:ext cx="8176217" cy="4172292"/>
          </a:xfrm>
          <a:prstGeom prst="rect">
            <a:avLst/>
          </a:prstGeom>
          <a:ln w="28575">
            <a:solidFill>
              <a:srgbClr val="2F5597"/>
            </a:solidFill>
          </a:ln>
        </p:spPr>
      </p:pic>
    </p:spTree>
    <p:extLst>
      <p:ext uri="{BB962C8B-B14F-4D97-AF65-F5344CB8AC3E}">
        <p14:creationId xmlns:p14="http://schemas.microsoft.com/office/powerpoint/2010/main" val="383614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FD2E1B-C151-0BE3-90DF-F9A33603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整體系統架構</a:t>
            </a: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4FBA2A53-1FCE-6DAC-C536-8461E9A9F4A5}"/>
              </a:ext>
            </a:extLst>
          </p:cNvPr>
          <p:cNvGrpSpPr/>
          <p:nvPr/>
        </p:nvGrpSpPr>
        <p:grpSpPr>
          <a:xfrm>
            <a:off x="821620" y="848650"/>
            <a:ext cx="10548759" cy="5705438"/>
            <a:chOff x="1320873" y="928549"/>
            <a:chExt cx="10548759" cy="5705438"/>
          </a:xfrm>
        </p:grpSpPr>
        <p:sp>
          <p:nvSpPr>
            <p:cNvPr id="4" name="圓角矩形 35">
              <a:extLst>
                <a:ext uri="{FF2B5EF4-FFF2-40B4-BE49-F238E27FC236}">
                  <a16:creationId xmlns:a16="http://schemas.microsoft.com/office/drawing/2014/main" id="{3B4E59AF-D4C9-9517-612F-7BFD18C93FCB}"/>
                </a:ext>
              </a:extLst>
            </p:cNvPr>
            <p:cNvSpPr/>
            <p:nvPr/>
          </p:nvSpPr>
          <p:spPr>
            <a:xfrm>
              <a:off x="8428513" y="928549"/>
              <a:ext cx="3441119" cy="5705438"/>
            </a:xfrm>
            <a:prstGeom prst="roundRect">
              <a:avLst>
                <a:gd name="adj" fmla="val 419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圓角矩形 96">
              <a:extLst>
                <a:ext uri="{FF2B5EF4-FFF2-40B4-BE49-F238E27FC236}">
                  <a16:creationId xmlns:a16="http://schemas.microsoft.com/office/drawing/2014/main" id="{BF05E7D2-8D05-3463-267C-C809ADB34BB7}"/>
                </a:ext>
              </a:extLst>
            </p:cNvPr>
            <p:cNvSpPr/>
            <p:nvPr/>
          </p:nvSpPr>
          <p:spPr>
            <a:xfrm>
              <a:off x="1320873" y="928549"/>
              <a:ext cx="4587632" cy="5705438"/>
            </a:xfrm>
            <a:prstGeom prst="roundRect">
              <a:avLst>
                <a:gd name="adj" fmla="val 419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91ACDE9-ACBB-84DF-0D07-47E0028D28E9}"/>
                </a:ext>
              </a:extLst>
            </p:cNvPr>
            <p:cNvSpPr/>
            <p:nvPr/>
          </p:nvSpPr>
          <p:spPr>
            <a:xfrm>
              <a:off x="1405440" y="3529891"/>
              <a:ext cx="1256477" cy="52055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登入介面</a:t>
              </a:r>
            </a:p>
          </p:txBody>
        </p:sp>
        <p:cxnSp>
          <p:nvCxnSpPr>
            <p:cNvPr id="7" name="肘形接點 21">
              <a:extLst>
                <a:ext uri="{FF2B5EF4-FFF2-40B4-BE49-F238E27FC236}">
                  <a16:creationId xmlns:a16="http://schemas.microsoft.com/office/drawing/2014/main" id="{906CB6F2-5C4E-297E-8529-44C3DEC75ACC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2661918" y="3790168"/>
              <a:ext cx="724102" cy="1424219"/>
            </a:xfrm>
            <a:prstGeom prst="bentConnector3">
              <a:avLst>
                <a:gd name="adj1" fmla="val 4912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99D053C-66C4-1CD5-C258-F24BDDA19D44}"/>
                </a:ext>
              </a:extLst>
            </p:cNvPr>
            <p:cNvSpPr/>
            <p:nvPr/>
          </p:nvSpPr>
          <p:spPr>
            <a:xfrm>
              <a:off x="3386020" y="3990457"/>
              <a:ext cx="2386334" cy="244785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898586F-9467-4846-D0E1-11DC548CEFD9}"/>
                </a:ext>
              </a:extLst>
            </p:cNvPr>
            <p:cNvSpPr/>
            <p:nvPr/>
          </p:nvSpPr>
          <p:spPr>
            <a:xfrm>
              <a:off x="3746709" y="4599229"/>
              <a:ext cx="1717134" cy="49468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腦部分析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4BA6326-81EE-BC6F-3579-4EB87B0303A7}"/>
                </a:ext>
              </a:extLst>
            </p:cNvPr>
            <p:cNvSpPr/>
            <p:nvPr/>
          </p:nvSpPr>
          <p:spPr>
            <a:xfrm>
              <a:off x="3746709" y="5818471"/>
              <a:ext cx="1717134" cy="494689"/>
            </a:xfrm>
            <a:prstGeom prst="rect">
              <a:avLst/>
            </a:prstGeom>
            <a:solidFill>
              <a:schemeClr val="bg2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健康指南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D91106B-D199-5F6C-B80A-995CDDB129CA}"/>
                </a:ext>
              </a:extLst>
            </p:cNvPr>
            <p:cNvSpPr/>
            <p:nvPr/>
          </p:nvSpPr>
          <p:spPr>
            <a:xfrm>
              <a:off x="3746709" y="5208850"/>
              <a:ext cx="1717134" cy="49468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影像紀錄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5B39812-6940-FC54-E14B-B316DEFDFC23}"/>
                </a:ext>
              </a:extLst>
            </p:cNvPr>
            <p:cNvSpPr/>
            <p:nvPr/>
          </p:nvSpPr>
          <p:spPr>
            <a:xfrm>
              <a:off x="3469757" y="4051179"/>
              <a:ext cx="2145452" cy="4946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一般使用者介面</a:t>
              </a:r>
            </a:p>
          </p:txBody>
        </p:sp>
        <p:cxnSp>
          <p:nvCxnSpPr>
            <p:cNvPr id="13" name="肘形接點 53">
              <a:extLst>
                <a:ext uri="{FF2B5EF4-FFF2-40B4-BE49-F238E27FC236}">
                  <a16:creationId xmlns:a16="http://schemas.microsoft.com/office/drawing/2014/main" id="{A82DDBF2-8509-F982-26B1-5161A502AB41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 flipV="1">
              <a:off x="2661918" y="2359393"/>
              <a:ext cx="709807" cy="143077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11503F64-A5D5-BCE0-0B31-EE2B60505CA1}"/>
                </a:ext>
              </a:extLst>
            </p:cNvPr>
            <p:cNvSpPr txBox="1"/>
            <p:nvPr/>
          </p:nvSpPr>
          <p:spPr>
            <a:xfrm>
              <a:off x="1934791" y="4130344"/>
              <a:ext cx="10820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一般登入</a:t>
              </a: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C1EFC75-5775-8BFB-8886-871F38DB2C56}"/>
                </a:ext>
              </a:extLst>
            </p:cNvPr>
            <p:cNvSpPr txBox="1"/>
            <p:nvPr/>
          </p:nvSpPr>
          <p:spPr>
            <a:xfrm>
              <a:off x="4579187" y="3636683"/>
              <a:ext cx="1404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查看患者資訊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1A564A5-26B0-5663-2544-A6CA058E05A2}"/>
                </a:ext>
              </a:extLst>
            </p:cNvPr>
            <p:cNvSpPr/>
            <p:nvPr/>
          </p:nvSpPr>
          <p:spPr>
            <a:xfrm>
              <a:off x="3371725" y="1135463"/>
              <a:ext cx="2386334" cy="244785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75C6648-75C1-1AB9-3930-610CDF0CEDCA}"/>
                </a:ext>
              </a:extLst>
            </p:cNvPr>
            <p:cNvSpPr/>
            <p:nvPr/>
          </p:nvSpPr>
          <p:spPr>
            <a:xfrm>
              <a:off x="3732414" y="1744235"/>
              <a:ext cx="1717134" cy="49468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成員管理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053EAAB-38EE-A01B-CFBD-5E53CE5FF26C}"/>
                </a:ext>
              </a:extLst>
            </p:cNvPr>
            <p:cNvSpPr/>
            <p:nvPr/>
          </p:nvSpPr>
          <p:spPr>
            <a:xfrm>
              <a:off x="3732414" y="2963477"/>
              <a:ext cx="1717134" cy="49468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新增成員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A85D70C-DF6B-FB4C-1CCE-F6C416754DE2}"/>
                </a:ext>
              </a:extLst>
            </p:cNvPr>
            <p:cNvSpPr/>
            <p:nvPr/>
          </p:nvSpPr>
          <p:spPr>
            <a:xfrm>
              <a:off x="3732414" y="2353856"/>
              <a:ext cx="1717134" cy="49468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上傳影像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0C063D5-47E5-A877-FA3E-25EC3819F51A}"/>
                </a:ext>
              </a:extLst>
            </p:cNvPr>
            <p:cNvSpPr/>
            <p:nvPr/>
          </p:nvSpPr>
          <p:spPr>
            <a:xfrm>
              <a:off x="3455462" y="1196185"/>
              <a:ext cx="2145452" cy="4946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醫師介面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DB454526-E845-ED26-5DFC-E94D8F33A31F}"/>
                </a:ext>
              </a:extLst>
            </p:cNvPr>
            <p:cNvSpPr txBox="1"/>
            <p:nvPr/>
          </p:nvSpPr>
          <p:spPr>
            <a:xfrm>
              <a:off x="1934790" y="3130543"/>
              <a:ext cx="1082029" cy="351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醫師登入</a:t>
              </a:r>
            </a:p>
          </p:txBody>
        </p:sp>
        <p:cxnSp>
          <p:nvCxnSpPr>
            <p:cNvPr id="22" name="肘形接點 44">
              <a:extLst>
                <a:ext uri="{FF2B5EF4-FFF2-40B4-BE49-F238E27FC236}">
                  <a16:creationId xmlns:a16="http://schemas.microsoft.com/office/drawing/2014/main" id="{4DEBAD16-B0B1-CEF1-203A-944D5AAD7AB8}"/>
                </a:ext>
              </a:extLst>
            </p:cNvPr>
            <p:cNvCxnSpPr>
              <a:stCxn id="17" idx="1"/>
              <a:endCxn id="8" idx="0"/>
            </p:cNvCxnSpPr>
            <p:nvPr/>
          </p:nvCxnSpPr>
          <p:spPr>
            <a:xfrm rot="10800000" flipH="1" flipV="1">
              <a:off x="3732414" y="1991579"/>
              <a:ext cx="846773" cy="1998877"/>
            </a:xfrm>
            <a:prstGeom prst="bentConnector4">
              <a:avLst>
                <a:gd name="adj1" fmla="val -24531"/>
                <a:gd name="adj2" fmla="val 8863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6E5C737-BA1C-5F3F-7ABF-365F57E0E0C6}"/>
                </a:ext>
              </a:extLst>
            </p:cNvPr>
            <p:cNvSpPr/>
            <p:nvPr/>
          </p:nvSpPr>
          <p:spPr>
            <a:xfrm>
              <a:off x="9545130" y="2991068"/>
              <a:ext cx="1156463" cy="1152476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伺服器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F5B1BA6-FE8D-7395-F8F2-D7B94D507C2F}"/>
                </a:ext>
              </a:extLst>
            </p:cNvPr>
            <p:cNvSpPr/>
            <p:nvPr/>
          </p:nvSpPr>
          <p:spPr>
            <a:xfrm>
              <a:off x="9545130" y="1706899"/>
              <a:ext cx="1156463" cy="50275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資料庫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50611BF-0B27-60A4-BD8F-BEB8DCE78440}"/>
                </a:ext>
              </a:extLst>
            </p:cNvPr>
            <p:cNvSpPr/>
            <p:nvPr/>
          </p:nvSpPr>
          <p:spPr>
            <a:xfrm>
              <a:off x="9545130" y="5315719"/>
              <a:ext cx="1156463" cy="50275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AI</a:t>
              </a:r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模型</a:t>
              </a:r>
            </a:p>
          </p:txBody>
        </p: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38A694D0-0C51-19D9-B523-AE92DF565F8D}"/>
                </a:ext>
              </a:extLst>
            </p:cNvPr>
            <p:cNvCxnSpPr>
              <a:stCxn id="23" idx="0"/>
              <a:endCxn id="24" idx="2"/>
            </p:cNvCxnSpPr>
            <p:nvPr/>
          </p:nvCxnSpPr>
          <p:spPr>
            <a:xfrm flipV="1">
              <a:off x="10123361" y="2209650"/>
              <a:ext cx="0" cy="78141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01B22E99-5DE3-31A3-C6AD-8F45B4AF0141}"/>
                </a:ext>
              </a:extLst>
            </p:cNvPr>
            <p:cNvSpPr txBox="1"/>
            <p:nvPr/>
          </p:nvSpPr>
          <p:spPr>
            <a:xfrm>
              <a:off x="10151592" y="2320853"/>
              <a:ext cx="13306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存取 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使用者資料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15BA502E-EF73-00F6-7270-E6565467E20D}"/>
                </a:ext>
              </a:extLst>
            </p:cNvPr>
            <p:cNvSpPr txBox="1"/>
            <p:nvPr/>
          </p:nvSpPr>
          <p:spPr>
            <a:xfrm>
              <a:off x="10250333" y="4191389"/>
              <a:ext cx="153033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MRI</a:t>
              </a:r>
            </a:p>
            <a:p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實際年齡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性別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認知測驗分數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BF7BD1E9-19B7-D1B8-4CFB-85A5BF91A807}"/>
                </a:ext>
              </a:extLst>
            </p:cNvPr>
            <p:cNvSpPr txBox="1"/>
            <p:nvPr/>
          </p:nvSpPr>
          <p:spPr>
            <a:xfrm>
              <a:off x="8386448" y="4218023"/>
              <a:ext cx="166369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腦年齡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r"/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失智症診斷結果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r"/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前處理影像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r"/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關鍵腦區熱圖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D23C84FE-AD0F-D298-0909-E7849383EBD3}"/>
                </a:ext>
              </a:extLst>
            </p:cNvPr>
            <p:cNvSpPr txBox="1"/>
            <p:nvPr/>
          </p:nvSpPr>
          <p:spPr>
            <a:xfrm>
              <a:off x="6532653" y="1623050"/>
              <a:ext cx="10665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成員列表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C855A4A1-070E-21AA-F792-D6695087D1C6}"/>
                </a:ext>
              </a:extLst>
            </p:cNvPr>
            <p:cNvSpPr txBox="1"/>
            <p:nvPr/>
          </p:nvSpPr>
          <p:spPr>
            <a:xfrm>
              <a:off x="6263188" y="2132744"/>
              <a:ext cx="1669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紀錄資訊、</a:t>
              </a:r>
              <a:r>
                <a:rPr lang="en-US" altLang="zh-TW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MRI</a:t>
              </a: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2F1FF4DF-1EED-A65F-5B06-775F9E9A380D}"/>
                </a:ext>
              </a:extLst>
            </p:cNvPr>
            <p:cNvSpPr txBox="1"/>
            <p:nvPr/>
          </p:nvSpPr>
          <p:spPr>
            <a:xfrm>
              <a:off x="6416126" y="3273809"/>
              <a:ext cx="1404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新成員資訊 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BC7255C2-2F4A-43B6-8D2A-14B8C6CFBE30}"/>
                </a:ext>
              </a:extLst>
            </p:cNvPr>
            <p:cNvSpPr txBox="1"/>
            <p:nvPr/>
          </p:nvSpPr>
          <p:spPr>
            <a:xfrm>
              <a:off x="6402519" y="4329875"/>
              <a:ext cx="13332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腦年齡記錄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/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失智症評估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B3F2D2B-D815-0D6D-F7BA-DB7C4D824FF2}"/>
                </a:ext>
              </a:extLst>
            </p:cNvPr>
            <p:cNvSpPr txBox="1"/>
            <p:nvPr/>
          </p:nvSpPr>
          <p:spPr>
            <a:xfrm>
              <a:off x="5815223" y="4925527"/>
              <a:ext cx="26864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紀錄列表、紀錄資訊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/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前處理影像、關鍵腦區熱圖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3B66CF7D-ECD2-D9D2-7B0A-4D5AA0A86A88}"/>
                </a:ext>
              </a:extLst>
            </p:cNvPr>
            <p:cNvSpPr txBox="1"/>
            <p:nvPr/>
          </p:nvSpPr>
          <p:spPr>
            <a:xfrm>
              <a:off x="4717991" y="6104609"/>
              <a:ext cx="1044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zh-TW" altLang="en-US" sz="1600" b="1" i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未開發</a:t>
              </a:r>
              <a:r>
                <a:rPr lang="en-US" altLang="zh-TW" sz="1600" b="1" i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</a:p>
          </p:txBody>
        </p: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4FAE364D-DD78-1738-0F5D-47B9CA0EE622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5449548" y="1984634"/>
              <a:ext cx="30022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908EB451-FCB5-72F6-723B-B4E794A5C08D}"/>
                </a:ext>
              </a:extLst>
            </p:cNvPr>
            <p:cNvCxnSpPr>
              <a:stCxn id="18" idx="3"/>
            </p:cNvCxnSpPr>
            <p:nvPr/>
          </p:nvCxnSpPr>
          <p:spPr>
            <a:xfrm flipV="1">
              <a:off x="5449547" y="3209847"/>
              <a:ext cx="2984400" cy="9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F9387228-7ED1-4A10-9AFB-C662DE0B2C77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5463843" y="4846573"/>
              <a:ext cx="2984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D39C41C9-EB3F-0C06-8B79-A6B6E1F073D8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 flipV="1">
              <a:off x="5463843" y="5456195"/>
              <a:ext cx="2984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218A8676-C728-2B5C-4DBC-ACF05311C7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9547" y="2477173"/>
              <a:ext cx="2984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51A8723-1B7C-85AE-746B-96B7DC61AF64}"/>
                </a:ext>
              </a:extLst>
            </p:cNvPr>
            <p:cNvSpPr txBox="1"/>
            <p:nvPr/>
          </p:nvSpPr>
          <p:spPr>
            <a:xfrm>
              <a:off x="6418312" y="2713664"/>
              <a:ext cx="13782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AI</a:t>
              </a:r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運算結果 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DB75ED5D-3025-43B2-7F06-4724E57C1E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6308" y="2664527"/>
              <a:ext cx="2984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0AEC5F2-689A-232A-F2A7-525AF4B61EC1}"/>
                </a:ext>
              </a:extLst>
            </p:cNvPr>
            <p:cNvSpPr/>
            <p:nvPr/>
          </p:nvSpPr>
          <p:spPr>
            <a:xfrm>
              <a:off x="1324307" y="1034570"/>
              <a:ext cx="880430" cy="4946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前端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2148C51-85D4-E85F-F970-62F1EE6473B1}"/>
                </a:ext>
              </a:extLst>
            </p:cNvPr>
            <p:cNvSpPr/>
            <p:nvPr/>
          </p:nvSpPr>
          <p:spPr>
            <a:xfrm>
              <a:off x="8448087" y="1034570"/>
              <a:ext cx="880430" cy="4946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後端</a:t>
              </a:r>
            </a:p>
          </p:txBody>
        </p: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28091A54-EEFC-1C67-5A4D-817F68EA6F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7853" y="4130344"/>
              <a:ext cx="0" cy="118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FD8DB900-79C2-707C-E29F-1D29E3D060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8226" y="4143544"/>
              <a:ext cx="1" cy="11721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645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PART 3 </a:t>
            </a:r>
            <a:r>
              <a:rPr lang="zh-TW" altLang="en-US" b="1" dirty="0"/>
              <a:t>深度學習技術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1060810" y="3845113"/>
            <a:ext cx="10070380" cy="494689"/>
            <a:chOff x="970962" y="3722562"/>
            <a:chExt cx="10070380" cy="49468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053EAAB-38EE-A01B-CFBD-5E53CE5FF26C}"/>
                </a:ext>
              </a:extLst>
            </p:cNvPr>
            <p:cNvSpPr/>
            <p:nvPr/>
          </p:nvSpPr>
          <p:spPr>
            <a:xfrm>
              <a:off x="970962" y="3722562"/>
              <a:ext cx="3060000" cy="4946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腦年齡預測模型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053EAAB-38EE-A01B-CFBD-5E53CE5FF26C}"/>
                </a:ext>
              </a:extLst>
            </p:cNvPr>
            <p:cNvSpPr/>
            <p:nvPr/>
          </p:nvSpPr>
          <p:spPr>
            <a:xfrm>
              <a:off x="4476152" y="3722562"/>
              <a:ext cx="3060000" cy="4946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失智症分類模型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53EAAB-38EE-A01B-CFBD-5E53CE5FF26C}"/>
                </a:ext>
              </a:extLst>
            </p:cNvPr>
            <p:cNvSpPr/>
            <p:nvPr/>
          </p:nvSpPr>
          <p:spPr>
            <a:xfrm>
              <a:off x="7981342" y="3722562"/>
              <a:ext cx="3060000" cy="4946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關鍵腦區熱圖</a:t>
              </a:r>
            </a:p>
          </p:txBody>
        </p:sp>
      </p:grpSp>
      <p:sp>
        <p:nvSpPr>
          <p:cNvPr id="10" name="向右箭號 9"/>
          <p:cNvSpPr/>
          <p:nvPr/>
        </p:nvSpPr>
        <p:spPr>
          <a:xfrm>
            <a:off x="4120810" y="3855170"/>
            <a:ext cx="445190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7626000" y="3855170"/>
            <a:ext cx="445190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80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前處理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096" y="2253183"/>
            <a:ext cx="2518494" cy="2200804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61" y="2253183"/>
            <a:ext cx="2547619" cy="2227991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510" y="2253183"/>
            <a:ext cx="2517584" cy="2227991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9081" y="2253183"/>
            <a:ext cx="2534871" cy="2216843"/>
          </a:xfrm>
          <a:prstGeom prst="rect">
            <a:avLst/>
          </a:prstGeom>
        </p:spPr>
      </p:pic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B343648E-93DB-493B-B957-4C539386AE19}"/>
              </a:ext>
            </a:extLst>
          </p:cNvPr>
          <p:cNvCxnSpPr/>
          <p:nvPr/>
        </p:nvCxnSpPr>
        <p:spPr>
          <a:xfrm>
            <a:off x="2897083" y="3085963"/>
            <a:ext cx="3365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B343648E-93DB-493B-B957-4C539386AE19}"/>
              </a:ext>
            </a:extLst>
          </p:cNvPr>
          <p:cNvCxnSpPr/>
          <p:nvPr/>
        </p:nvCxnSpPr>
        <p:spPr>
          <a:xfrm>
            <a:off x="5938734" y="3085963"/>
            <a:ext cx="3365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B343648E-93DB-493B-B957-4C539386AE19}"/>
              </a:ext>
            </a:extLst>
          </p:cNvPr>
          <p:cNvCxnSpPr/>
          <p:nvPr/>
        </p:nvCxnSpPr>
        <p:spPr>
          <a:xfrm>
            <a:off x="9057320" y="3085963"/>
            <a:ext cx="3365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212421" y="1320084"/>
            <a:ext cx="3021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Processing Pipeline</a:t>
            </a:r>
            <a:endParaRPr lang="en-US" altLang="zh-TW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598830" y="4481174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Skull Stripping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484728" y="4481174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 Registration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805747" y="4447611"/>
            <a:ext cx="1959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Intensity 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10584" y="4502186"/>
            <a:ext cx="18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MRI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06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腦年齡預測模型</a:t>
            </a:r>
            <a:r>
              <a:rPr lang="en-US" altLang="zh-TW" dirty="0"/>
              <a:t>-</a:t>
            </a:r>
            <a:r>
              <a:rPr lang="zh-TW" altLang="en-US" dirty="0"/>
              <a:t>資料庫</a:t>
            </a:r>
          </a:p>
        </p:txBody>
      </p:sp>
      <p:pic>
        <p:nvPicPr>
          <p:cNvPr id="6" name="圖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313655" y="1475145"/>
            <a:ext cx="6200826" cy="48088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3655" y="846884"/>
            <a:ext cx="6796192" cy="4946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</a:t>
            </a:r>
            <a:endParaRPr lang="zh-TW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869427" y="846884"/>
          <a:ext cx="4838664" cy="362268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32560">
                  <a:extLst>
                    <a:ext uri="{9D8B030D-6E8A-4147-A177-3AD203B41FA5}">
                      <a16:colId xmlns:a16="http://schemas.microsoft.com/office/drawing/2014/main" val="4066328643"/>
                    </a:ext>
                  </a:extLst>
                </a:gridCol>
                <a:gridCol w="1245235">
                  <a:extLst>
                    <a:ext uri="{9D8B030D-6E8A-4147-A177-3AD203B41FA5}">
                      <a16:colId xmlns:a16="http://schemas.microsoft.com/office/drawing/2014/main" val="2867964143"/>
                    </a:ext>
                  </a:extLst>
                </a:gridCol>
                <a:gridCol w="2160869">
                  <a:extLst>
                    <a:ext uri="{9D8B030D-6E8A-4147-A177-3AD203B41FA5}">
                      <a16:colId xmlns:a16="http://schemas.microsoft.com/office/drawing/2014/main" val="3490850827"/>
                    </a:ext>
                  </a:extLst>
                </a:gridCol>
              </a:tblGrid>
              <a:tr h="468000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Samples per Dataset</a:t>
                      </a:r>
                      <a:endParaRPr lang="zh-TW" altLang="zh-TW" sz="20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4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4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924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Samples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Age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87056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ABIDE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559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17.1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43041169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ADNI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561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71.5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9664311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CamCAN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653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54.8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3535937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ICBM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42.2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599948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PPMI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190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60.9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6641234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IXI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563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48.7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7980000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OASIS3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482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66.9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3718537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NIMH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34.5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432636"/>
                  </a:ext>
                </a:extLst>
              </a:tr>
            </a:tbl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6869427" y="4510660"/>
            <a:ext cx="447725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*ABIDE - Autism Brain Imaging Data Exchange 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*ADNI - Alzheimer's Disease Neuroimaging Initiative 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CamCAN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Cambridge Centre for Ageing Neuroscience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*ICBM - International Consortium for Brain Mapping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*PPMI - Parkinson’s Progression Markers Initiative 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*IXI - Information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eXtraction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Images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*OASIS - Open Access Series of Imaging Studies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*NIMH - National Institute of Mental Health </a:t>
            </a:r>
          </a:p>
        </p:txBody>
      </p:sp>
    </p:spTree>
    <p:extLst>
      <p:ext uri="{BB962C8B-B14F-4D97-AF65-F5344CB8AC3E}">
        <p14:creationId xmlns:p14="http://schemas.microsoft.com/office/powerpoint/2010/main" val="202929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/>
          <p:cNvSpPr/>
          <p:nvPr/>
        </p:nvSpPr>
        <p:spPr>
          <a:xfrm>
            <a:off x="2859453" y="1512419"/>
            <a:ext cx="3327662" cy="50110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腦年齡預測模型</a:t>
            </a:r>
            <a:r>
              <a:rPr lang="en-US" altLang="zh-TW" dirty="0"/>
              <a:t>-</a:t>
            </a:r>
            <a:r>
              <a:rPr lang="zh-TW" altLang="en-US" dirty="0"/>
              <a:t>模型架構</a:t>
            </a:r>
          </a:p>
        </p:txBody>
      </p:sp>
      <p:sp>
        <p:nvSpPr>
          <p:cNvPr id="143" name="文字方塊 142"/>
          <p:cNvSpPr txBox="1"/>
          <p:nvPr/>
        </p:nvSpPr>
        <p:spPr>
          <a:xfrm>
            <a:off x="2622732" y="1112920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Channel: [1, 32, 64, 128, 256, 256, 64, 1]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6450997" y="1647540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1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圓角矩形 54"/>
          <p:cNvSpPr/>
          <p:nvPr/>
        </p:nvSpPr>
        <p:spPr>
          <a:xfrm>
            <a:off x="6450997" y="2209266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2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圓角矩形 55"/>
          <p:cNvSpPr/>
          <p:nvPr/>
        </p:nvSpPr>
        <p:spPr>
          <a:xfrm>
            <a:off x="6450997" y="2770992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3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6450997" y="3332718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4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圓角矩形 57"/>
          <p:cNvSpPr/>
          <p:nvPr/>
        </p:nvSpPr>
        <p:spPr>
          <a:xfrm>
            <a:off x="6450996" y="3894444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5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圓角矩形 58"/>
          <p:cNvSpPr/>
          <p:nvPr/>
        </p:nvSpPr>
        <p:spPr>
          <a:xfrm>
            <a:off x="6450996" y="4456170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*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圓角矩形 59"/>
          <p:cNvSpPr/>
          <p:nvPr/>
        </p:nvSpPr>
        <p:spPr>
          <a:xfrm>
            <a:off x="6450995" y="5017896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Global Average Pooling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圓角矩形 60"/>
          <p:cNvSpPr/>
          <p:nvPr/>
        </p:nvSpPr>
        <p:spPr>
          <a:xfrm>
            <a:off x="6450995" y="5579623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1×1×1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7331879" y="6154173"/>
            <a:ext cx="116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Brain 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7069789" y="1143086"/>
            <a:ext cx="168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Brain T1w MRI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直線單箭頭接點 63"/>
          <p:cNvCxnSpPr>
            <a:stCxn id="61" idx="2"/>
            <a:endCxn id="62" idx="0"/>
          </p:cNvCxnSpPr>
          <p:nvPr/>
        </p:nvCxnSpPr>
        <p:spPr>
          <a:xfrm flipH="1">
            <a:off x="7914122" y="6000193"/>
            <a:ext cx="2" cy="153980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60" idx="2"/>
            <a:endCxn id="61" idx="0"/>
          </p:cNvCxnSpPr>
          <p:nvPr/>
        </p:nvCxnSpPr>
        <p:spPr>
          <a:xfrm>
            <a:off x="7914124" y="5438466"/>
            <a:ext cx="0" cy="141157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59" idx="2"/>
            <a:endCxn id="60" idx="0"/>
          </p:cNvCxnSpPr>
          <p:nvPr/>
        </p:nvCxnSpPr>
        <p:spPr>
          <a:xfrm flipH="1">
            <a:off x="7914124" y="4876740"/>
            <a:ext cx="1" cy="141156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stCxn id="58" idx="2"/>
            <a:endCxn id="59" idx="0"/>
          </p:cNvCxnSpPr>
          <p:nvPr/>
        </p:nvCxnSpPr>
        <p:spPr>
          <a:xfrm>
            <a:off x="7914125" y="4315014"/>
            <a:ext cx="0" cy="141156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57" idx="2"/>
            <a:endCxn id="58" idx="0"/>
          </p:cNvCxnSpPr>
          <p:nvPr/>
        </p:nvCxnSpPr>
        <p:spPr>
          <a:xfrm flipH="1">
            <a:off x="7914125" y="3753288"/>
            <a:ext cx="1" cy="141156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56" idx="2"/>
            <a:endCxn id="57" idx="0"/>
          </p:cNvCxnSpPr>
          <p:nvPr/>
        </p:nvCxnSpPr>
        <p:spPr>
          <a:xfrm>
            <a:off x="7914126" y="3191562"/>
            <a:ext cx="0" cy="141156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55" idx="2"/>
            <a:endCxn id="56" idx="0"/>
          </p:cNvCxnSpPr>
          <p:nvPr/>
        </p:nvCxnSpPr>
        <p:spPr>
          <a:xfrm>
            <a:off x="7914126" y="2629836"/>
            <a:ext cx="0" cy="141156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stCxn id="3" idx="2"/>
            <a:endCxn id="55" idx="0"/>
          </p:cNvCxnSpPr>
          <p:nvPr/>
        </p:nvCxnSpPr>
        <p:spPr>
          <a:xfrm>
            <a:off x="7914126" y="2068110"/>
            <a:ext cx="0" cy="141156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63" idx="2"/>
            <a:endCxn id="3" idx="0"/>
          </p:cNvCxnSpPr>
          <p:nvPr/>
        </p:nvCxnSpPr>
        <p:spPr>
          <a:xfrm>
            <a:off x="7914123" y="1512418"/>
            <a:ext cx="3" cy="1351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圓角矩形 100"/>
          <p:cNvSpPr/>
          <p:nvPr/>
        </p:nvSpPr>
        <p:spPr>
          <a:xfrm>
            <a:off x="3293469" y="2645912"/>
            <a:ext cx="2459630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3×3×3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圓角矩形 101"/>
          <p:cNvSpPr/>
          <p:nvPr/>
        </p:nvSpPr>
        <p:spPr>
          <a:xfrm>
            <a:off x="3293469" y="3200453"/>
            <a:ext cx="2459630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Batch Normalization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直線單箭頭接點 104"/>
          <p:cNvCxnSpPr>
            <a:stCxn id="101" idx="2"/>
            <a:endCxn id="102" idx="0"/>
          </p:cNvCxnSpPr>
          <p:nvPr/>
        </p:nvCxnSpPr>
        <p:spPr>
          <a:xfrm>
            <a:off x="4523284" y="3066482"/>
            <a:ext cx="0" cy="133971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stCxn id="113" idx="2"/>
            <a:endCxn id="101" idx="0"/>
          </p:cNvCxnSpPr>
          <p:nvPr/>
        </p:nvCxnSpPr>
        <p:spPr>
          <a:xfrm>
            <a:off x="4523284" y="2507852"/>
            <a:ext cx="0" cy="138060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圓角矩形 106"/>
          <p:cNvSpPr/>
          <p:nvPr/>
        </p:nvSpPr>
        <p:spPr>
          <a:xfrm>
            <a:off x="3293469" y="3754994"/>
            <a:ext cx="2459630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圓角矩形 107"/>
          <p:cNvSpPr/>
          <p:nvPr/>
        </p:nvSpPr>
        <p:spPr>
          <a:xfrm>
            <a:off x="3293469" y="4309536"/>
            <a:ext cx="2459630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ReLU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9" name="直線單箭頭接點 108"/>
          <p:cNvCxnSpPr>
            <a:stCxn id="102" idx="2"/>
            <a:endCxn id="107" idx="0"/>
          </p:cNvCxnSpPr>
          <p:nvPr/>
        </p:nvCxnSpPr>
        <p:spPr>
          <a:xfrm>
            <a:off x="4523284" y="3621023"/>
            <a:ext cx="0" cy="133971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7" idx="2"/>
            <a:endCxn id="108" idx="0"/>
          </p:cNvCxnSpPr>
          <p:nvPr/>
        </p:nvCxnSpPr>
        <p:spPr>
          <a:xfrm>
            <a:off x="4523284" y="4175564"/>
            <a:ext cx="0" cy="13397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8" idx="2"/>
            <a:endCxn id="114" idx="0"/>
          </p:cNvCxnSpPr>
          <p:nvPr/>
        </p:nvCxnSpPr>
        <p:spPr>
          <a:xfrm>
            <a:off x="4523284" y="4730106"/>
            <a:ext cx="0" cy="150857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>
            <a:off x="4171890" y="2138520"/>
            <a:ext cx="70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input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4110363" y="4880963"/>
            <a:ext cx="82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output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3011862" y="1647540"/>
            <a:ext cx="2308809" cy="4946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3011862" y="5362462"/>
            <a:ext cx="292230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*</a:t>
            </a:r>
          </a:p>
          <a:p>
            <a:pPr>
              <a:spcBef>
                <a:spcPts val="600"/>
              </a:spcBef>
              <a:buClr>
                <a:srgbClr val="FF0000"/>
              </a:buClr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convolution kernel 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3×3×3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replaced by 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1×1×1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TW" sz="1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1103202" y="662900"/>
            <a:ext cx="6796192" cy="4946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Fully Convolutional Network,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SFCN</a:t>
            </a:r>
            <a:endParaRPr lang="zh-TW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91" name="圓角矩形 190"/>
          <p:cNvSpPr/>
          <p:nvPr/>
        </p:nvSpPr>
        <p:spPr>
          <a:xfrm>
            <a:off x="3060154" y="2152260"/>
            <a:ext cx="2926257" cy="3098035"/>
          </a:xfrm>
          <a:prstGeom prst="roundRect">
            <a:avLst>
              <a:gd name="adj" fmla="val 5392"/>
            </a:avLst>
          </a:prstGeom>
          <a:noFill/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03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腦年齡預測模型</a:t>
            </a:r>
            <a:r>
              <a:rPr lang="en-US" altLang="zh-TW" dirty="0"/>
              <a:t>-</a:t>
            </a:r>
            <a:r>
              <a:rPr lang="zh-TW" altLang="en-US" dirty="0"/>
              <a:t>模型表現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/>
          <a:stretch/>
        </p:blipFill>
        <p:spPr>
          <a:xfrm>
            <a:off x="3087483" y="1356187"/>
            <a:ext cx="5617530" cy="4469844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3542619" y="5743949"/>
            <a:ext cx="5002994" cy="487942"/>
            <a:chOff x="876413" y="6044667"/>
            <a:chExt cx="5002994" cy="487942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137" b="9438"/>
            <a:stretch/>
          </p:blipFill>
          <p:spPr>
            <a:xfrm>
              <a:off x="4642510" y="6044667"/>
              <a:ext cx="1236897" cy="193574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093" b="90419"/>
            <a:stretch/>
          </p:blipFill>
          <p:spPr>
            <a:xfrm>
              <a:off x="876413" y="6067661"/>
              <a:ext cx="914153" cy="196777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3" t="10141" r="24450" b="80278"/>
            <a:stretch/>
          </p:blipFill>
          <p:spPr>
            <a:xfrm>
              <a:off x="1790566" y="6067661"/>
              <a:ext cx="914153" cy="196777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9" t="20777" r="21164" b="69642"/>
            <a:stretch/>
          </p:blipFill>
          <p:spPr>
            <a:xfrm>
              <a:off x="2699350" y="6067659"/>
              <a:ext cx="914153" cy="196777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7" t="30423" r="22396" b="59996"/>
            <a:stretch/>
          </p:blipFill>
          <p:spPr>
            <a:xfrm>
              <a:off x="3613503" y="6067660"/>
              <a:ext cx="914153" cy="196777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" t="40564" r="24039" b="49855"/>
            <a:stretch/>
          </p:blipFill>
          <p:spPr>
            <a:xfrm>
              <a:off x="909110" y="6335832"/>
              <a:ext cx="914153" cy="196777"/>
            </a:xfrm>
            <a:prstGeom prst="rect">
              <a:avLst/>
            </a:prstGeom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21" t="50705" r="26914" b="39714"/>
            <a:stretch/>
          </p:blipFill>
          <p:spPr>
            <a:xfrm>
              <a:off x="1758748" y="6335831"/>
              <a:ext cx="914153" cy="196777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5" t="61094" r="23628" b="29325"/>
            <a:stretch/>
          </p:blipFill>
          <p:spPr>
            <a:xfrm>
              <a:off x="2660202" y="6335831"/>
              <a:ext cx="914153" cy="196777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3" t="71235" r="24860" b="19184"/>
            <a:stretch/>
          </p:blipFill>
          <p:spPr>
            <a:xfrm>
              <a:off x="3592386" y="6335832"/>
              <a:ext cx="914153" cy="196777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21" t="90289" r="821" b="286"/>
            <a:stretch/>
          </p:blipFill>
          <p:spPr>
            <a:xfrm>
              <a:off x="4642510" y="6339034"/>
              <a:ext cx="1236897" cy="193574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309754" y="758748"/>
            <a:ext cx="6796192" cy="4946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Brain Age Prediction Performance</a:t>
            </a:r>
            <a:endParaRPr lang="zh-TW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腦年齡預測模型</a:t>
            </a:r>
            <a:r>
              <a:rPr lang="en-US" altLang="zh-TW" dirty="0"/>
              <a:t>-</a:t>
            </a:r>
            <a:r>
              <a:rPr lang="zh-TW" altLang="en-US" dirty="0"/>
              <a:t>模型表現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891958"/>
              </p:ext>
            </p:extLst>
          </p:nvPr>
        </p:nvGraphicFramePr>
        <p:xfrm>
          <a:off x="922791" y="986933"/>
          <a:ext cx="5443537" cy="51179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3042">
                  <a:extLst>
                    <a:ext uri="{9D8B030D-6E8A-4147-A177-3AD203B41FA5}">
                      <a16:colId xmlns:a16="http://schemas.microsoft.com/office/drawing/2014/main" val="1798538413"/>
                    </a:ext>
                  </a:extLst>
                </a:gridCol>
                <a:gridCol w="3360495">
                  <a:extLst>
                    <a:ext uri="{9D8B030D-6E8A-4147-A177-3AD203B41FA5}">
                      <a16:colId xmlns:a16="http://schemas.microsoft.com/office/drawing/2014/main" val="3780764605"/>
                    </a:ext>
                  </a:extLst>
                </a:gridCol>
              </a:tblGrid>
              <a:tr h="6373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>
                          <a:latin typeface="Times New Roman" panose="02020603050405020304" pitchFamily="18" charset="0"/>
                        </a:rPr>
                        <a:t>MAE Performance Across Test Datasets</a:t>
                      </a:r>
                      <a:endParaRPr lang="zh-TW" altLang="en-US" sz="2400" b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altLang="zh-TW" sz="16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7948071"/>
                  </a:ext>
                </a:extLst>
              </a:tr>
              <a:tr h="637374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Set MAE</a:t>
                      </a:r>
                      <a:endParaRPr lang="zh-TW" altLang="zh-TW" sz="24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(Years)</a:t>
                      </a:r>
                      <a:endParaRPr lang="zh-TW" altLang="zh-TW" sz="24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860821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ABIDE</a:t>
                      </a:r>
                      <a:endParaRPr lang="en-US" altLang="zh-TW" sz="24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3.08</a:t>
                      </a:r>
                      <a:endParaRPr lang="en-US" altLang="zh-TW" sz="24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13689718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ADNI</a:t>
                      </a:r>
                      <a:endParaRPr lang="en-US" altLang="zh-TW" sz="2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3.98</a:t>
                      </a:r>
                      <a:endParaRPr lang="en-US" altLang="zh-TW" sz="2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319484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CamCAN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6.03</a:t>
                      </a:r>
                      <a:endParaRPr lang="en-US" altLang="zh-TW" sz="2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4160085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ICBM</a:t>
                      </a:r>
                      <a:endParaRPr lang="en-US" altLang="zh-TW" sz="2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5.43</a:t>
                      </a:r>
                      <a:endParaRPr lang="en-US" altLang="zh-TW" sz="2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516767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PPMI</a:t>
                      </a:r>
                      <a:endParaRPr lang="en-US" altLang="zh-TW" sz="2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6.79</a:t>
                      </a:r>
                      <a:endParaRPr lang="en-US" altLang="zh-TW" sz="2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7654958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IXI</a:t>
                      </a:r>
                      <a:endParaRPr lang="en-US" altLang="zh-TW" sz="2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4.73</a:t>
                      </a:r>
                      <a:endParaRPr lang="en-US" altLang="zh-TW" sz="2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921466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OASIS3</a:t>
                      </a:r>
                      <a:endParaRPr lang="en-US" altLang="zh-TW" sz="2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4.35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0951884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NIMH</a:t>
                      </a:r>
                      <a:endParaRPr lang="en-US" altLang="zh-TW" sz="2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5.98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914585"/>
                  </a:ext>
                </a:extLst>
              </a:tr>
            </a:tbl>
          </a:graphicData>
        </a:graphic>
      </p:graphicFrame>
      <p:grpSp>
        <p:nvGrpSpPr>
          <p:cNvPr id="3" name="群組 2"/>
          <p:cNvGrpSpPr/>
          <p:nvPr/>
        </p:nvGrpSpPr>
        <p:grpSpPr>
          <a:xfrm>
            <a:off x="7351806" y="2477387"/>
            <a:ext cx="4021690" cy="2137025"/>
            <a:chOff x="1105118" y="2280863"/>
            <a:chExt cx="4021690" cy="2137025"/>
          </a:xfrm>
        </p:grpSpPr>
        <p:sp>
          <p:nvSpPr>
            <p:cNvPr id="7" name="矩形 6"/>
            <p:cNvSpPr/>
            <p:nvPr/>
          </p:nvSpPr>
          <p:spPr>
            <a:xfrm>
              <a:off x="1105118" y="2280863"/>
              <a:ext cx="3927339" cy="21370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1619766" y="2995621"/>
                  <a:ext cx="3039230" cy="11005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𝑀𝐴𝐸</m:t>
                        </m:r>
                        <m:r>
                          <a:rPr lang="zh-TW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TW" altLang="en-US" sz="2400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TW" alt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766" y="2995621"/>
                  <a:ext cx="3039230" cy="110055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矩形 7"/>
            <p:cNvSpPr/>
            <p:nvPr/>
          </p:nvSpPr>
          <p:spPr>
            <a:xfrm>
              <a:off x="1219074" y="2438187"/>
              <a:ext cx="390773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altLang="zh-TW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Absolute Error, MAE</a:t>
              </a:r>
              <a:endParaRPr lang="en-US" altLang="zh-TW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8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腦年齡預測模型</a:t>
            </a:r>
            <a:r>
              <a:rPr lang="en-US" altLang="zh-TW" dirty="0"/>
              <a:t>-</a:t>
            </a:r>
            <a:r>
              <a:rPr lang="zh-TW" altLang="en-US" dirty="0"/>
              <a:t>模型表現</a:t>
            </a:r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121284"/>
              </p:ext>
            </p:extLst>
          </p:nvPr>
        </p:nvGraphicFramePr>
        <p:xfrm>
          <a:off x="1068404" y="848650"/>
          <a:ext cx="10019899" cy="571233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939693">
                  <a:extLst>
                    <a:ext uri="{9D8B030D-6E8A-4147-A177-3AD203B41FA5}">
                      <a16:colId xmlns:a16="http://schemas.microsoft.com/office/drawing/2014/main" val="618404297"/>
                    </a:ext>
                  </a:extLst>
                </a:gridCol>
                <a:gridCol w="3283782">
                  <a:extLst>
                    <a:ext uri="{9D8B030D-6E8A-4147-A177-3AD203B41FA5}">
                      <a16:colId xmlns:a16="http://schemas.microsoft.com/office/drawing/2014/main" val="1753536237"/>
                    </a:ext>
                  </a:extLst>
                </a:gridCol>
                <a:gridCol w="1615894">
                  <a:extLst>
                    <a:ext uri="{9D8B030D-6E8A-4147-A177-3AD203B41FA5}">
                      <a16:colId xmlns:a16="http://schemas.microsoft.com/office/drawing/2014/main" val="3438934988"/>
                    </a:ext>
                  </a:extLst>
                </a:gridCol>
                <a:gridCol w="2180530">
                  <a:extLst>
                    <a:ext uri="{9D8B030D-6E8A-4147-A177-3AD203B41FA5}">
                      <a16:colId xmlns:a16="http://schemas.microsoft.com/office/drawing/2014/main" val="900350963"/>
                    </a:ext>
                  </a:extLst>
                </a:gridCol>
              </a:tblGrid>
              <a:tr h="62260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i="0" spc="-10" dirty="0">
                          <a:latin typeface="Times New Roman" panose="02020603050405020304" pitchFamily="18" charset="0"/>
                          <a:cs typeface="TimesLTStd-Roman"/>
                        </a:rPr>
                        <a:t>Comparison of MAE Performance Across Studies</a:t>
                      </a:r>
                      <a:endParaRPr lang="zh-TW" altLang="zh-TW" sz="3200" b="0" i="0" spc="-10" dirty="0">
                        <a:latin typeface="Times New Roman" panose="02020603050405020304" pitchFamily="18" charset="0"/>
                        <a:cs typeface="TimesLTStd-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4294066"/>
                  </a:ext>
                </a:extLst>
              </a:tr>
              <a:tr h="6226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Articles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Set / Test Set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(Individuals)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Set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(Years)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Set MAE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(Years)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695969"/>
                  </a:ext>
                </a:extLst>
              </a:tr>
              <a:tr h="6226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Jonsson</a:t>
                      </a:r>
                      <a:r>
                        <a:rPr lang="en-US" altLang="zh-TW" sz="2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2019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1,909</a:t>
                      </a:r>
                      <a:r>
                        <a:rPr lang="zh-TW" alt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12,395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45-80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3.63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78518709"/>
                  </a:ext>
                </a:extLst>
              </a:tr>
              <a:tr h="6226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Zhang et al., 2024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1,464</a:t>
                      </a:r>
                      <a:r>
                        <a:rPr lang="zh-TW" alt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18-94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3.08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8624767"/>
                  </a:ext>
                </a:extLst>
              </a:tr>
              <a:tr h="6226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Pang et al., 2024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521</a:t>
                      </a:r>
                      <a:r>
                        <a:rPr lang="zh-TW" alt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18-89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7.46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0832757"/>
                  </a:ext>
                </a:extLst>
              </a:tr>
              <a:tr h="6226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err="1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Eltashani</a:t>
                      </a:r>
                      <a:r>
                        <a:rPr lang="en-US" altLang="zh-TW" sz="2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et al., 2025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2026 / 225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6-90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3.55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9761907"/>
                  </a:ext>
                </a:extLst>
              </a:tr>
              <a:tr h="6226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 (Ours)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2,707</a:t>
                      </a:r>
                      <a:r>
                        <a:rPr lang="zh-TW" alt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678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6-97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3752633"/>
                  </a:ext>
                </a:extLst>
              </a:tr>
              <a:tr h="6226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SFCN (Ours)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2,707</a:t>
                      </a:r>
                      <a:r>
                        <a:rPr lang="zh-TW" alt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678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6-97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2956367"/>
                  </a:ext>
                </a:extLst>
              </a:tr>
              <a:tr h="6226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SFCN (Ours)</a:t>
                      </a:r>
                      <a:endParaRPr lang="zh-TW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2,707</a:t>
                      </a:r>
                      <a:r>
                        <a:rPr lang="zh-TW" alt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129</a:t>
                      </a:r>
                      <a:endParaRPr lang="zh-TW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6-56</a:t>
                      </a:r>
                      <a:endParaRPr lang="zh-TW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3.08</a:t>
                      </a:r>
                      <a:endParaRPr lang="zh-TW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355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519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失智症分類模型</a:t>
            </a:r>
            <a:r>
              <a:rPr lang="en-US" altLang="zh-TW" dirty="0"/>
              <a:t>-</a:t>
            </a:r>
            <a:r>
              <a:rPr lang="zh-TW" altLang="en-US" dirty="0"/>
              <a:t>資料庫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974056" y="2316614"/>
          <a:ext cx="5124449" cy="232583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334526">
                  <a:extLst>
                    <a:ext uri="{9D8B030D-6E8A-4147-A177-3AD203B41FA5}">
                      <a16:colId xmlns:a16="http://schemas.microsoft.com/office/drawing/2014/main" val="2541468306"/>
                    </a:ext>
                  </a:extLst>
                </a:gridCol>
                <a:gridCol w="1789923">
                  <a:extLst>
                    <a:ext uri="{9D8B030D-6E8A-4147-A177-3AD203B41FA5}">
                      <a16:colId xmlns:a16="http://schemas.microsoft.com/office/drawing/2014/main" val="1914853775"/>
                    </a:ext>
                  </a:extLst>
                </a:gridCol>
              </a:tblGrid>
              <a:tr h="348411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Samples per Class in ADNI</a:t>
                      </a:r>
                      <a:r>
                        <a:rPr lang="zh-TW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Dataset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341" marR="6734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7341" marR="6734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8588697"/>
                  </a:ext>
                </a:extLst>
              </a:tr>
              <a:tr h="3484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341" marR="6734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Samples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7341" marR="6734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781971"/>
                  </a:ext>
                </a:extLst>
              </a:tr>
              <a:tr h="4618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 (Control)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7341" marR="6734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769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7341" marR="6734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2521387"/>
                  </a:ext>
                </a:extLst>
              </a:tr>
              <a:tr h="4618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MCI (</a:t>
                      </a: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Mild Cognitive Impairment)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7341" marR="6734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670</a:t>
                      </a:r>
                    </a:p>
                  </a:txBody>
                  <a:tcPr marL="67341" marR="6734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9006379"/>
                  </a:ext>
                </a:extLst>
              </a:tr>
              <a:tr h="4618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(Alzheimer's Disease) 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7341" marR="6734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429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7341" marR="6734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066222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68E29942-0540-4A97-95DC-C332980165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2" t="5555" r="7811" b="2604"/>
          <a:stretch/>
        </p:blipFill>
        <p:spPr>
          <a:xfrm>
            <a:off x="60707" y="1689890"/>
            <a:ext cx="6987494" cy="37911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74056" y="4639932"/>
            <a:ext cx="4464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Alzheimer's Disease Neuroimaging Initiative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52009" y="1138893"/>
            <a:ext cx="6796192" cy="4946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</a:t>
            </a:r>
            <a:endParaRPr lang="zh-TW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06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PART 1 </a:t>
            </a:r>
            <a:r>
              <a:rPr lang="zh-TW" altLang="en-US" b="1" dirty="0"/>
              <a:t>產品使用情境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53EAAB-38EE-A01B-CFBD-5E53CE5FF26C}"/>
              </a:ext>
            </a:extLst>
          </p:cNvPr>
          <p:cNvSpPr/>
          <p:nvPr/>
        </p:nvSpPr>
        <p:spPr>
          <a:xfrm>
            <a:off x="1060810" y="3845113"/>
            <a:ext cx="3060000" cy="4946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情境圖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053EAAB-38EE-A01B-CFBD-5E53CE5FF26C}"/>
              </a:ext>
            </a:extLst>
          </p:cNvPr>
          <p:cNvSpPr/>
          <p:nvPr/>
        </p:nvSpPr>
        <p:spPr>
          <a:xfrm>
            <a:off x="4566000" y="3845113"/>
            <a:ext cx="3060000" cy="4946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腦部檢測</a:t>
            </a:r>
            <a:endParaRPr lang="zh-TW" altLang="en-US" sz="28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053EAAB-38EE-A01B-CFBD-5E53CE5FF26C}"/>
              </a:ext>
            </a:extLst>
          </p:cNvPr>
          <p:cNvSpPr/>
          <p:nvPr/>
        </p:nvSpPr>
        <p:spPr>
          <a:xfrm>
            <a:off x="8071190" y="3882821"/>
            <a:ext cx="3060000" cy="4946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AI</a:t>
            </a:r>
            <a:r>
              <a:rPr lang="zh-TW" altLang="en-US" sz="28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診斷報告</a:t>
            </a:r>
            <a:endParaRPr lang="zh-TW" altLang="en-US" sz="28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向右箭號 2"/>
          <p:cNvSpPr/>
          <p:nvPr/>
        </p:nvSpPr>
        <p:spPr>
          <a:xfrm>
            <a:off x="4120810" y="3855170"/>
            <a:ext cx="445190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7626000" y="3855170"/>
            <a:ext cx="445190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68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1047125" y="1820389"/>
            <a:ext cx="4971118" cy="41090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失智症分類模型</a:t>
            </a:r>
            <a:r>
              <a:rPr lang="en-US" altLang="zh-TW" dirty="0"/>
              <a:t>-</a:t>
            </a:r>
            <a:r>
              <a:rPr lang="zh-TW" altLang="en-US" dirty="0"/>
              <a:t>模型架構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6717180" y="979380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BN,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ReLU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MaxPool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6717180" y="1450796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Dense Block 1 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6717180" y="1922212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Layer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6717180" y="2393627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Dense Block 2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717179" y="2865043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Layer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6717179" y="3336459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Dense Block 3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717178" y="3807875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Layer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單箭頭接點 15"/>
          <p:cNvCxnSpPr>
            <a:stCxn id="11" idx="2"/>
            <a:endCxn id="27" idx="0"/>
          </p:cNvCxnSpPr>
          <p:nvPr/>
        </p:nvCxnSpPr>
        <p:spPr>
          <a:xfrm>
            <a:off x="8092152" y="4177468"/>
            <a:ext cx="1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0" idx="2"/>
            <a:endCxn id="11" idx="0"/>
          </p:cNvCxnSpPr>
          <p:nvPr/>
        </p:nvCxnSpPr>
        <p:spPr>
          <a:xfrm flipH="1">
            <a:off x="8092152" y="3706053"/>
            <a:ext cx="1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9" idx="2"/>
            <a:endCxn id="10" idx="0"/>
          </p:cNvCxnSpPr>
          <p:nvPr/>
        </p:nvCxnSpPr>
        <p:spPr>
          <a:xfrm>
            <a:off x="8092153" y="3234637"/>
            <a:ext cx="0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8" idx="2"/>
            <a:endCxn id="9" idx="0"/>
          </p:cNvCxnSpPr>
          <p:nvPr/>
        </p:nvCxnSpPr>
        <p:spPr>
          <a:xfrm flipH="1">
            <a:off x="8092153" y="2763221"/>
            <a:ext cx="1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7" idx="2"/>
            <a:endCxn id="8" idx="0"/>
          </p:cNvCxnSpPr>
          <p:nvPr/>
        </p:nvCxnSpPr>
        <p:spPr>
          <a:xfrm>
            <a:off x="8092154" y="2291806"/>
            <a:ext cx="0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6" idx="2"/>
            <a:endCxn id="7" idx="0"/>
          </p:cNvCxnSpPr>
          <p:nvPr/>
        </p:nvCxnSpPr>
        <p:spPr>
          <a:xfrm>
            <a:off x="8092154" y="1820390"/>
            <a:ext cx="0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5" idx="2"/>
            <a:endCxn id="6" idx="0"/>
          </p:cNvCxnSpPr>
          <p:nvPr/>
        </p:nvCxnSpPr>
        <p:spPr>
          <a:xfrm>
            <a:off x="8092154" y="1348974"/>
            <a:ext cx="0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圓角矩形 26"/>
          <p:cNvSpPr/>
          <p:nvPr/>
        </p:nvSpPr>
        <p:spPr>
          <a:xfrm>
            <a:off x="6717179" y="4279290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Dense Block 4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6717178" y="4750706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AvgPool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6717177" y="5222121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Fully-Connected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>
            <a:stCxn id="27" idx="2"/>
            <a:endCxn id="28" idx="0"/>
          </p:cNvCxnSpPr>
          <p:nvPr/>
        </p:nvCxnSpPr>
        <p:spPr>
          <a:xfrm flipH="1">
            <a:off x="8092152" y="4648884"/>
            <a:ext cx="1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28" idx="2"/>
            <a:endCxn id="33" idx="0"/>
          </p:cNvCxnSpPr>
          <p:nvPr/>
        </p:nvCxnSpPr>
        <p:spPr>
          <a:xfrm flipH="1">
            <a:off x="8092151" y="5120300"/>
            <a:ext cx="1" cy="101821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25" idx="2"/>
            <a:endCxn id="5" idx="0"/>
          </p:cNvCxnSpPr>
          <p:nvPr/>
        </p:nvCxnSpPr>
        <p:spPr>
          <a:xfrm>
            <a:off x="8092144" y="870680"/>
            <a:ext cx="10" cy="108700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圓角矩形 76"/>
          <p:cNvSpPr/>
          <p:nvPr/>
        </p:nvSpPr>
        <p:spPr>
          <a:xfrm>
            <a:off x="6717172" y="5693536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線單箭頭接點 77"/>
          <p:cNvCxnSpPr>
            <a:stCxn id="33" idx="2"/>
            <a:endCxn id="77" idx="0"/>
          </p:cNvCxnSpPr>
          <p:nvPr/>
        </p:nvCxnSpPr>
        <p:spPr>
          <a:xfrm flipH="1">
            <a:off x="8092146" y="5591715"/>
            <a:ext cx="5" cy="101821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77" idx="2"/>
          </p:cNvCxnSpPr>
          <p:nvPr/>
        </p:nvCxnSpPr>
        <p:spPr>
          <a:xfrm flipH="1">
            <a:off x="8092145" y="6063129"/>
            <a:ext cx="1" cy="101821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/>
          <p:cNvSpPr txBox="1"/>
          <p:nvPr/>
        </p:nvSpPr>
        <p:spPr>
          <a:xfrm>
            <a:off x="7330468" y="6164950"/>
            <a:ext cx="1523353" cy="347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 / MCI / AD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7308353" y="523601"/>
            <a:ext cx="1567581" cy="347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 T1w MRI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7" name="圖片 15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8258" y="2223963"/>
            <a:ext cx="4668853" cy="3469573"/>
          </a:xfrm>
          <a:prstGeom prst="rect">
            <a:avLst/>
          </a:prstGeom>
        </p:spPr>
      </p:pic>
      <p:sp>
        <p:nvSpPr>
          <p:cNvPr id="159" name="矩形 158"/>
          <p:cNvSpPr/>
          <p:nvPr/>
        </p:nvSpPr>
        <p:spPr>
          <a:xfrm>
            <a:off x="1198258" y="1885409"/>
            <a:ext cx="20381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Block</a:t>
            </a:r>
            <a:endParaRPr lang="en-US" altLang="zh-TW" sz="20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92906" y="794259"/>
            <a:ext cx="2638663" cy="4946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DenseNet-121</a:t>
            </a:r>
            <a:endParaRPr lang="zh-TW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64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1047125" y="1650705"/>
            <a:ext cx="4971118" cy="45302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失智症分類模型</a:t>
            </a:r>
            <a:r>
              <a:rPr lang="en-US" altLang="zh-TW" dirty="0"/>
              <a:t>-</a:t>
            </a:r>
            <a:r>
              <a:rPr lang="zh-TW" altLang="en-US" dirty="0"/>
              <a:t>模型架構</a:t>
            </a:r>
          </a:p>
        </p:txBody>
      </p:sp>
      <p:sp>
        <p:nvSpPr>
          <p:cNvPr id="91" name="圓角矩形 90"/>
          <p:cNvSpPr/>
          <p:nvPr/>
        </p:nvSpPr>
        <p:spPr>
          <a:xfrm>
            <a:off x="6380519" y="981255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BN,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ReLU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MaxPool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圓角矩形 91"/>
          <p:cNvSpPr/>
          <p:nvPr/>
        </p:nvSpPr>
        <p:spPr>
          <a:xfrm>
            <a:off x="6380519" y="1452671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Dense Block 1 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圓角矩形 92"/>
          <p:cNvSpPr/>
          <p:nvPr/>
        </p:nvSpPr>
        <p:spPr>
          <a:xfrm>
            <a:off x="6380519" y="1924087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Layer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圓角矩形 93"/>
          <p:cNvSpPr/>
          <p:nvPr/>
        </p:nvSpPr>
        <p:spPr>
          <a:xfrm>
            <a:off x="6380519" y="2367222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Dense Block 2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圓角矩形 94"/>
          <p:cNvSpPr/>
          <p:nvPr/>
        </p:nvSpPr>
        <p:spPr>
          <a:xfrm>
            <a:off x="6380518" y="2866918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Layer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圓角矩形 95"/>
          <p:cNvSpPr/>
          <p:nvPr/>
        </p:nvSpPr>
        <p:spPr>
          <a:xfrm>
            <a:off x="6380518" y="3338334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Dense Block 3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圓角矩形 96"/>
          <p:cNvSpPr/>
          <p:nvPr/>
        </p:nvSpPr>
        <p:spPr>
          <a:xfrm>
            <a:off x="6380517" y="3809750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Layer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8" name="直線單箭頭接點 97"/>
          <p:cNvCxnSpPr>
            <a:stCxn id="97" idx="2"/>
            <a:endCxn id="105" idx="0"/>
          </p:cNvCxnSpPr>
          <p:nvPr/>
        </p:nvCxnSpPr>
        <p:spPr>
          <a:xfrm>
            <a:off x="7755491" y="4179344"/>
            <a:ext cx="1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stCxn id="96" idx="2"/>
            <a:endCxn id="97" idx="0"/>
          </p:cNvCxnSpPr>
          <p:nvPr/>
        </p:nvCxnSpPr>
        <p:spPr>
          <a:xfrm flipH="1">
            <a:off x="7755491" y="3707928"/>
            <a:ext cx="1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>
            <a:stCxn id="95" idx="2"/>
            <a:endCxn id="96" idx="0"/>
          </p:cNvCxnSpPr>
          <p:nvPr/>
        </p:nvCxnSpPr>
        <p:spPr>
          <a:xfrm>
            <a:off x="7755492" y="3236512"/>
            <a:ext cx="0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>
            <a:stCxn id="94" idx="2"/>
            <a:endCxn id="95" idx="0"/>
          </p:cNvCxnSpPr>
          <p:nvPr/>
        </p:nvCxnSpPr>
        <p:spPr>
          <a:xfrm flipH="1">
            <a:off x="7755492" y="2736816"/>
            <a:ext cx="1" cy="13010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>
            <a:stCxn id="93" idx="2"/>
            <a:endCxn id="94" idx="0"/>
          </p:cNvCxnSpPr>
          <p:nvPr/>
        </p:nvCxnSpPr>
        <p:spPr>
          <a:xfrm>
            <a:off x="7755493" y="2293681"/>
            <a:ext cx="0" cy="73541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>
            <a:stCxn id="92" idx="2"/>
            <a:endCxn id="93" idx="0"/>
          </p:cNvCxnSpPr>
          <p:nvPr/>
        </p:nvCxnSpPr>
        <p:spPr>
          <a:xfrm>
            <a:off x="7755493" y="1822265"/>
            <a:ext cx="0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stCxn id="91" idx="2"/>
            <a:endCxn id="92" idx="0"/>
          </p:cNvCxnSpPr>
          <p:nvPr/>
        </p:nvCxnSpPr>
        <p:spPr>
          <a:xfrm>
            <a:off x="7755493" y="1350849"/>
            <a:ext cx="0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圓角矩形 104"/>
          <p:cNvSpPr/>
          <p:nvPr/>
        </p:nvSpPr>
        <p:spPr>
          <a:xfrm>
            <a:off x="6380518" y="4281165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Dense Block 4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圓角矩形 105"/>
          <p:cNvSpPr/>
          <p:nvPr/>
        </p:nvSpPr>
        <p:spPr>
          <a:xfrm>
            <a:off x="6380517" y="4752581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AvgPool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8" name="直線單箭頭接點 107"/>
          <p:cNvCxnSpPr>
            <a:stCxn id="105" idx="2"/>
            <a:endCxn id="106" idx="0"/>
          </p:cNvCxnSpPr>
          <p:nvPr/>
        </p:nvCxnSpPr>
        <p:spPr>
          <a:xfrm flipH="1">
            <a:off x="7755491" y="4650759"/>
            <a:ext cx="1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stCxn id="106" idx="2"/>
          </p:cNvCxnSpPr>
          <p:nvPr/>
        </p:nvCxnSpPr>
        <p:spPr>
          <a:xfrm flipH="1">
            <a:off x="7755490" y="5122175"/>
            <a:ext cx="1" cy="101821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28" idx="2"/>
            <a:endCxn id="91" idx="0"/>
          </p:cNvCxnSpPr>
          <p:nvPr/>
        </p:nvCxnSpPr>
        <p:spPr>
          <a:xfrm>
            <a:off x="7755484" y="883097"/>
            <a:ext cx="9" cy="98158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圓角矩形 110"/>
          <p:cNvSpPr/>
          <p:nvPr/>
        </p:nvSpPr>
        <p:spPr>
          <a:xfrm>
            <a:off x="6380511" y="5238155"/>
            <a:ext cx="3918007" cy="8268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3" name="直線單箭頭接點 112"/>
          <p:cNvCxnSpPr>
            <a:stCxn id="111" idx="2"/>
            <a:endCxn id="114" idx="0"/>
          </p:cNvCxnSpPr>
          <p:nvPr/>
        </p:nvCxnSpPr>
        <p:spPr>
          <a:xfrm flipH="1">
            <a:off x="8339514" y="6065005"/>
            <a:ext cx="1" cy="115981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字方塊 113"/>
          <p:cNvSpPr txBox="1"/>
          <p:nvPr/>
        </p:nvSpPr>
        <p:spPr>
          <a:xfrm>
            <a:off x="7577837" y="6180986"/>
            <a:ext cx="1523353" cy="347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 / MCI / AD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9" name="直線單箭頭接點 118"/>
          <p:cNvCxnSpPr/>
          <p:nvPr/>
        </p:nvCxnSpPr>
        <p:spPr>
          <a:xfrm>
            <a:off x="9792455" y="4679944"/>
            <a:ext cx="1995" cy="558211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/>
          <p:cNvSpPr txBox="1"/>
          <p:nvPr/>
        </p:nvSpPr>
        <p:spPr>
          <a:xfrm>
            <a:off x="6971693" y="536018"/>
            <a:ext cx="1567581" cy="347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 T1w MRI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9218408" y="4281165"/>
            <a:ext cx="193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Sex, Age, MMSE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92906" y="794259"/>
            <a:ext cx="4559930" cy="4946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DenseNet-121 + </a:t>
            </a:r>
            <a:r>
              <a:rPr lang="en-US" altLang="zh-TW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zh-TW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351695" y="2327481"/>
            <a:ext cx="43976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a DenseNet-121 model with brain MRI.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the fully connected layer after training.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1024 features from the AvgPool layer.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these features with sex, age, and MMSE.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combined features as input to an XGBoost model.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the class: CN / MCI / AD.</a:t>
            </a:r>
          </a:p>
        </p:txBody>
      </p:sp>
      <p:sp>
        <p:nvSpPr>
          <p:cNvPr id="112" name="矩形 111"/>
          <p:cNvSpPr/>
          <p:nvPr/>
        </p:nvSpPr>
        <p:spPr>
          <a:xfrm>
            <a:off x="1229080" y="1819420"/>
            <a:ext cx="29401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Steps</a:t>
            </a:r>
            <a:endParaRPr lang="en-US" altLang="zh-TW" sz="20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45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失智症分類模型</a:t>
            </a:r>
            <a:r>
              <a:rPr lang="en-US" altLang="zh-TW" dirty="0"/>
              <a:t>-</a:t>
            </a:r>
            <a:r>
              <a:rPr lang="zh-TW" altLang="en-US" dirty="0"/>
              <a:t>模型表現</a:t>
            </a:r>
          </a:p>
        </p:txBody>
      </p:sp>
      <p:sp>
        <p:nvSpPr>
          <p:cNvPr id="10" name="矩形 9"/>
          <p:cNvSpPr/>
          <p:nvPr/>
        </p:nvSpPr>
        <p:spPr>
          <a:xfrm>
            <a:off x="6669538" y="1784017"/>
            <a:ext cx="3337491" cy="4946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DenseNet-121 + </a:t>
            </a:r>
            <a:r>
              <a:rPr lang="en-US" altLang="zh-TW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zh-TW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37077" y="1784017"/>
            <a:ext cx="3345461" cy="4946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DenseNet-121</a:t>
            </a:r>
            <a:endParaRPr lang="zh-TW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23080" y="982760"/>
            <a:ext cx="7209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Matrices of Dementia Prediction Models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4F24FF-5ABC-93CC-AD8A-B0E79D5686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615"/>
          <a:stretch/>
        </p:blipFill>
        <p:spPr>
          <a:xfrm>
            <a:off x="228746" y="2278715"/>
            <a:ext cx="10991462" cy="354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2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失智症分類模型</a:t>
            </a:r>
            <a:r>
              <a:rPr lang="en-US" altLang="zh-TW" dirty="0"/>
              <a:t>-</a:t>
            </a:r>
            <a:r>
              <a:rPr lang="zh-TW" altLang="en-US" dirty="0"/>
              <a:t>模型表現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585980"/>
              </p:ext>
            </p:extLst>
          </p:nvPr>
        </p:nvGraphicFramePr>
        <p:xfrm>
          <a:off x="245310" y="1971723"/>
          <a:ext cx="11757839" cy="299163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394408">
                  <a:extLst>
                    <a:ext uri="{9D8B030D-6E8A-4147-A177-3AD203B41FA5}">
                      <a16:colId xmlns:a16="http://schemas.microsoft.com/office/drawing/2014/main" val="3440360698"/>
                    </a:ext>
                  </a:extLst>
                </a:gridCol>
                <a:gridCol w="1930724">
                  <a:extLst>
                    <a:ext uri="{9D8B030D-6E8A-4147-A177-3AD203B41FA5}">
                      <a16:colId xmlns:a16="http://schemas.microsoft.com/office/drawing/2014/main" val="3243741834"/>
                    </a:ext>
                  </a:extLst>
                </a:gridCol>
                <a:gridCol w="2162566">
                  <a:extLst>
                    <a:ext uri="{9D8B030D-6E8A-4147-A177-3AD203B41FA5}">
                      <a16:colId xmlns:a16="http://schemas.microsoft.com/office/drawing/2014/main" val="1219904682"/>
                    </a:ext>
                  </a:extLst>
                </a:gridCol>
                <a:gridCol w="2162566">
                  <a:extLst>
                    <a:ext uri="{9D8B030D-6E8A-4147-A177-3AD203B41FA5}">
                      <a16:colId xmlns:a16="http://schemas.microsoft.com/office/drawing/2014/main" val="1934852782"/>
                    </a:ext>
                  </a:extLst>
                </a:gridCol>
                <a:gridCol w="1782957">
                  <a:extLst>
                    <a:ext uri="{9D8B030D-6E8A-4147-A177-3AD203B41FA5}">
                      <a16:colId xmlns:a16="http://schemas.microsoft.com/office/drawing/2014/main" val="429710187"/>
                    </a:ext>
                  </a:extLst>
                </a:gridCol>
                <a:gridCol w="1324618">
                  <a:extLst>
                    <a:ext uri="{9D8B030D-6E8A-4147-A177-3AD203B41FA5}">
                      <a16:colId xmlns:a16="http://schemas.microsoft.com/office/drawing/2014/main" val="3165259359"/>
                    </a:ext>
                  </a:extLst>
                </a:gridCol>
              </a:tblGrid>
              <a:tr h="581416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Performance of Various Dementia Prediction Models on Testing Sets</a:t>
                      </a:r>
                      <a:endParaRPr lang="zh-TW" altLang="zh-TW" sz="24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549289"/>
                  </a:ext>
                </a:extLst>
              </a:tr>
              <a:tr h="581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Modality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844606"/>
                  </a:ext>
                </a:extLst>
              </a:tr>
              <a:tr h="29070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DenseNet-121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only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45207126"/>
                  </a:ext>
                </a:extLst>
              </a:tr>
              <a:tr h="5814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DenseNet-121 + </a:t>
                      </a:r>
                      <a:r>
                        <a:rPr lang="en-US" sz="24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only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0.811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0.805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/>
                </a:tc>
                <a:extLst>
                  <a:ext uri="{0D108BD9-81ED-4DB2-BD59-A6C34878D82A}">
                    <a16:rowId xmlns:a16="http://schemas.microsoft.com/office/drawing/2014/main" val="4125060816"/>
                  </a:ext>
                </a:extLst>
              </a:tr>
              <a:tr h="5814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DenseNet-121 + </a:t>
                      </a:r>
                      <a:r>
                        <a:rPr lang="en-US" sz="24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zh-TW" sz="24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Multimodal</a:t>
                      </a:r>
                      <a:endParaRPr lang="zh-TW" sz="24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0.835</a:t>
                      </a:r>
                      <a:endParaRPr lang="zh-TW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0.834</a:t>
                      </a:r>
                      <a:endParaRPr lang="zh-TW" sz="24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0.835</a:t>
                      </a:r>
                      <a:endParaRPr lang="zh-TW" sz="24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0.834</a:t>
                      </a:r>
                      <a:endParaRPr lang="zh-TW" sz="24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928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718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失智症分類模型</a:t>
            </a:r>
            <a:r>
              <a:rPr lang="en-US" altLang="zh-TW" dirty="0"/>
              <a:t>-</a:t>
            </a:r>
            <a:r>
              <a:rPr lang="zh-TW" altLang="en-US" dirty="0"/>
              <a:t>模型表現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924472"/>
              </p:ext>
            </p:extLst>
          </p:nvPr>
        </p:nvGraphicFramePr>
        <p:xfrm>
          <a:off x="619759" y="1242977"/>
          <a:ext cx="11088332" cy="453139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1510597370"/>
                    </a:ext>
                  </a:extLst>
                </a:gridCol>
                <a:gridCol w="1637465">
                  <a:extLst>
                    <a:ext uri="{9D8B030D-6E8A-4147-A177-3AD203B41FA5}">
                      <a16:colId xmlns:a16="http://schemas.microsoft.com/office/drawing/2014/main" val="1933217520"/>
                    </a:ext>
                  </a:extLst>
                </a:gridCol>
                <a:gridCol w="1938241">
                  <a:extLst>
                    <a:ext uri="{9D8B030D-6E8A-4147-A177-3AD203B41FA5}">
                      <a16:colId xmlns:a16="http://schemas.microsoft.com/office/drawing/2014/main" val="3736330740"/>
                    </a:ext>
                  </a:extLst>
                </a:gridCol>
                <a:gridCol w="1512449">
                  <a:extLst>
                    <a:ext uri="{9D8B030D-6E8A-4147-A177-3AD203B41FA5}">
                      <a16:colId xmlns:a16="http://schemas.microsoft.com/office/drawing/2014/main" val="597647213"/>
                    </a:ext>
                  </a:extLst>
                </a:gridCol>
                <a:gridCol w="1428178">
                  <a:extLst>
                    <a:ext uri="{9D8B030D-6E8A-4147-A177-3AD203B41FA5}">
                      <a16:colId xmlns:a16="http://schemas.microsoft.com/office/drawing/2014/main" val="4230736130"/>
                    </a:ext>
                  </a:extLst>
                </a:gridCol>
              </a:tblGrid>
              <a:tr h="58320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Comparison of the Performance of Various Advanced Dementia Prediction Models</a:t>
                      </a:r>
                      <a:endParaRPr lang="zh-TW" altLang="zh-TW" sz="24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4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741129"/>
                  </a:ext>
                </a:extLst>
              </a:tr>
              <a:tr h="5832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4419318"/>
                  </a:ext>
                </a:extLst>
              </a:tr>
              <a:tr h="1225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CNN + Transfer Learning (Image only) (</a:t>
                      </a:r>
                      <a:r>
                        <a:rPr lang="en-US" sz="2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Aderghal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</a:t>
                      </a:r>
                      <a:r>
                        <a:rPr lang="en-US" sz="24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2018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zh-TW" sz="24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21209095"/>
                  </a:ext>
                </a:extLst>
              </a:tr>
              <a:tr h="2517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DNN (Multimodal)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(Lu et al.,</a:t>
                      </a:r>
                      <a:r>
                        <a:rPr lang="en-US" sz="24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2018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zh-TW" sz="24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/>
                </a:tc>
                <a:extLst>
                  <a:ext uri="{0D108BD9-81ED-4DB2-BD59-A6C34878D82A}">
                    <a16:rowId xmlns:a16="http://schemas.microsoft.com/office/drawing/2014/main" val="380569197"/>
                  </a:ext>
                </a:extLst>
              </a:tr>
              <a:tr h="2450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 (Image only)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(Shen et al.,</a:t>
                      </a:r>
                      <a:r>
                        <a:rPr lang="en-US" sz="24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2024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  <a:endParaRPr lang="zh-TW" sz="24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sz="24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sz="24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/>
                </a:tc>
                <a:extLst>
                  <a:ext uri="{0D108BD9-81ED-4DB2-BD59-A6C34878D82A}">
                    <a16:rowId xmlns:a16="http://schemas.microsoft.com/office/drawing/2014/main" val="3162269697"/>
                  </a:ext>
                </a:extLst>
              </a:tr>
              <a:tr h="1225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DenseNet-121 + </a:t>
                      </a:r>
                      <a:r>
                        <a:rPr lang="en-US" sz="2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(Multimodal) (Ours)</a:t>
                      </a:r>
                      <a:endParaRPr lang="zh-TW" sz="2400" b="1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0.835</a:t>
                      </a:r>
                      <a:endParaRPr lang="zh-TW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0.834</a:t>
                      </a:r>
                      <a:endParaRPr lang="zh-TW" sz="2400" b="1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0.835</a:t>
                      </a:r>
                      <a:endParaRPr lang="zh-TW" sz="2400" b="1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0.834</a:t>
                      </a:r>
                      <a:endParaRPr lang="zh-TW" sz="2400" b="1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518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03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關鍵腦區標記熱圖</a:t>
            </a:r>
          </a:p>
        </p:txBody>
      </p:sp>
      <p:sp>
        <p:nvSpPr>
          <p:cNvPr id="56" name="立方體 55"/>
          <p:cNvSpPr/>
          <p:nvPr/>
        </p:nvSpPr>
        <p:spPr>
          <a:xfrm>
            <a:off x="4603039" y="2144191"/>
            <a:ext cx="714238" cy="714238"/>
          </a:xfrm>
          <a:prstGeom prst="cube">
            <a:avLst/>
          </a:prstGeom>
          <a:gradFill flip="none" rotWithShape="1">
            <a:gsLst>
              <a:gs pos="56000">
                <a:schemeClr val="tx1">
                  <a:lumMod val="50000"/>
                  <a:lumOff val="50000"/>
                </a:schemeClr>
              </a:gs>
              <a:gs pos="39542">
                <a:srgbClr val="92D050"/>
              </a:gs>
              <a:gs pos="18000">
                <a:srgbClr val="FFFF00"/>
              </a:gs>
              <a:gs pos="0">
                <a:srgbClr val="FF0000"/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7541562" y="2303824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…</a:t>
            </a:r>
            <a:endParaRPr lang="zh-TW" altLang="en-US" sz="32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4466269" y="1502402"/>
            <a:ext cx="5298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Step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 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取得</a:t>
            </a:r>
            <a:r>
              <a:rPr lang="en-US" altLang="zh-TW" sz="24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Conv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Block 3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的輸出特徵圖</a:t>
            </a:r>
          </a:p>
        </p:txBody>
      </p:sp>
      <p:sp>
        <p:nvSpPr>
          <p:cNvPr id="77" name="文字方塊 76"/>
          <p:cNvSpPr txBox="1"/>
          <p:nvPr/>
        </p:nvSpPr>
        <p:spPr>
          <a:xfrm>
            <a:off x="7597419" y="4214603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…</a:t>
            </a:r>
            <a:endParaRPr lang="zh-TW" altLang="en-US" sz="32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8098474" y="3996590"/>
            <a:ext cx="373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/>
              <a:t>]</a:t>
            </a:r>
            <a:endParaRPr lang="zh-TW" altLang="en-US" sz="48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4415700" y="4002581"/>
            <a:ext cx="373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/>
              <a:t>[</a:t>
            </a:r>
            <a:endParaRPr lang="zh-TW" altLang="en-US" sz="48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4415700" y="3275045"/>
            <a:ext cx="4613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Step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 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特徵圖依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貢獻度*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加權平均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9049762" y="3507809"/>
                <a:ext cx="1077825" cy="2101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3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3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TW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TW" sz="3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2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3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zh-TW" altLang="en-US" sz="3200" i="1">
                                        <a:latin typeface="Cambria Math" panose="02040503050406030204" pitchFamily="18" charset="0"/>
                                      </a:rPr>
                                      <m:t>：</m:t>
                                    </m:r>
                                  </m:e>
                                  <m:e>
                                    <m:r>
                                      <a:rPr lang="en-US" altLang="zh-TW" sz="3200" i="1" smtClean="0">
                                        <a:latin typeface="Cambria Math" panose="02040503050406030204" pitchFamily="18" charset="0"/>
                                      </a:rPr>
                                      <m:t>·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762" y="3507809"/>
                <a:ext cx="1077825" cy="210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/>
              <p:cNvSpPr txBox="1"/>
              <p:nvPr/>
            </p:nvSpPr>
            <p:spPr>
              <a:xfrm>
                <a:off x="8495731" y="4120459"/>
                <a:ext cx="53059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2" name="文字方塊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731" y="4120459"/>
                <a:ext cx="53059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/>
              <p:cNvSpPr txBox="1"/>
              <p:nvPr/>
            </p:nvSpPr>
            <p:spPr>
              <a:xfrm>
                <a:off x="10104519" y="4117932"/>
                <a:ext cx="54983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3" name="文字方塊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19" y="4117932"/>
                <a:ext cx="549831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肘形接點 114"/>
          <p:cNvCxnSpPr>
            <a:stCxn id="95" idx="2"/>
          </p:cNvCxnSpPr>
          <p:nvPr/>
        </p:nvCxnSpPr>
        <p:spPr>
          <a:xfrm rot="5400000" flipH="1" flipV="1">
            <a:off x="3009324" y="1479634"/>
            <a:ext cx="315410" cy="2457926"/>
          </a:xfrm>
          <a:prstGeom prst="bentConnector4">
            <a:avLst>
              <a:gd name="adj1" fmla="val -72477"/>
              <a:gd name="adj2" fmla="val 7976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立方體 60"/>
          <p:cNvSpPr/>
          <p:nvPr/>
        </p:nvSpPr>
        <p:spPr>
          <a:xfrm>
            <a:off x="5611657" y="2149615"/>
            <a:ext cx="714238" cy="714238"/>
          </a:xfrm>
          <a:prstGeom prst="cube">
            <a:avLst/>
          </a:prstGeom>
          <a:gradFill flip="none" rotWithShape="1">
            <a:gsLst>
              <a:gs pos="56000">
                <a:schemeClr val="tx1">
                  <a:lumMod val="50000"/>
                  <a:lumOff val="50000"/>
                </a:schemeClr>
              </a:gs>
              <a:gs pos="39542">
                <a:srgbClr val="92D050"/>
              </a:gs>
              <a:gs pos="18000">
                <a:srgbClr val="FFFF00"/>
              </a:gs>
              <a:gs pos="0">
                <a:srgbClr val="FF0000"/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立方體 61"/>
          <p:cNvSpPr/>
          <p:nvPr/>
        </p:nvSpPr>
        <p:spPr>
          <a:xfrm>
            <a:off x="6620275" y="2144191"/>
            <a:ext cx="714238" cy="714238"/>
          </a:xfrm>
          <a:prstGeom prst="cube">
            <a:avLst/>
          </a:prstGeom>
          <a:gradFill flip="none" rotWithShape="1">
            <a:gsLst>
              <a:gs pos="56000">
                <a:schemeClr val="tx1">
                  <a:lumMod val="50000"/>
                  <a:lumOff val="50000"/>
                </a:schemeClr>
              </a:gs>
              <a:gs pos="39542">
                <a:srgbClr val="92D050"/>
              </a:gs>
              <a:gs pos="18000">
                <a:srgbClr val="FFFF00"/>
              </a:gs>
              <a:gs pos="0">
                <a:srgbClr val="FF0000"/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立方體 65"/>
          <p:cNvSpPr/>
          <p:nvPr/>
        </p:nvSpPr>
        <p:spPr>
          <a:xfrm>
            <a:off x="4818584" y="4052122"/>
            <a:ext cx="714238" cy="714238"/>
          </a:xfrm>
          <a:prstGeom prst="cube">
            <a:avLst/>
          </a:prstGeom>
          <a:gradFill flip="none" rotWithShape="1">
            <a:gsLst>
              <a:gs pos="56000">
                <a:schemeClr val="tx1">
                  <a:lumMod val="50000"/>
                  <a:lumOff val="50000"/>
                </a:schemeClr>
              </a:gs>
              <a:gs pos="39542">
                <a:srgbClr val="92D050"/>
              </a:gs>
              <a:gs pos="18000">
                <a:srgbClr val="FFFF00"/>
              </a:gs>
              <a:gs pos="0">
                <a:srgbClr val="FF0000"/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立方體 66"/>
          <p:cNvSpPr/>
          <p:nvPr/>
        </p:nvSpPr>
        <p:spPr>
          <a:xfrm>
            <a:off x="5827202" y="4057546"/>
            <a:ext cx="714238" cy="714238"/>
          </a:xfrm>
          <a:prstGeom prst="cube">
            <a:avLst/>
          </a:prstGeom>
          <a:gradFill flip="none" rotWithShape="1">
            <a:gsLst>
              <a:gs pos="56000">
                <a:schemeClr val="tx1">
                  <a:lumMod val="50000"/>
                  <a:lumOff val="50000"/>
                </a:schemeClr>
              </a:gs>
              <a:gs pos="39542">
                <a:srgbClr val="92D050"/>
              </a:gs>
              <a:gs pos="18000">
                <a:srgbClr val="FFFF00"/>
              </a:gs>
              <a:gs pos="0">
                <a:srgbClr val="FF0000"/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立方體 67"/>
          <p:cNvSpPr/>
          <p:nvPr/>
        </p:nvSpPr>
        <p:spPr>
          <a:xfrm>
            <a:off x="6835820" y="4052122"/>
            <a:ext cx="714238" cy="714238"/>
          </a:xfrm>
          <a:prstGeom prst="cube">
            <a:avLst/>
          </a:prstGeom>
          <a:gradFill flip="none" rotWithShape="1">
            <a:gsLst>
              <a:gs pos="56000">
                <a:schemeClr val="tx1">
                  <a:lumMod val="50000"/>
                  <a:lumOff val="50000"/>
                </a:schemeClr>
              </a:gs>
              <a:gs pos="39542">
                <a:srgbClr val="92D050"/>
              </a:gs>
              <a:gs pos="18000">
                <a:srgbClr val="FFFF00"/>
              </a:gs>
              <a:gs pos="0">
                <a:srgbClr val="FF0000"/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立方體 77"/>
          <p:cNvSpPr/>
          <p:nvPr/>
        </p:nvSpPr>
        <p:spPr>
          <a:xfrm>
            <a:off x="11037946" y="4046753"/>
            <a:ext cx="714238" cy="714238"/>
          </a:xfrm>
          <a:prstGeom prst="cube">
            <a:avLst/>
          </a:prstGeom>
          <a:gradFill flip="none" rotWithShape="1">
            <a:gsLst>
              <a:gs pos="56000">
                <a:schemeClr val="tx1">
                  <a:lumMod val="50000"/>
                  <a:lumOff val="50000"/>
                </a:schemeClr>
              </a:gs>
              <a:gs pos="39542">
                <a:srgbClr val="92D050"/>
              </a:gs>
              <a:gs pos="18000">
                <a:srgbClr val="FFFF00"/>
              </a:gs>
              <a:gs pos="0">
                <a:srgbClr val="FF0000"/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圓角矩形 90"/>
          <p:cNvSpPr/>
          <p:nvPr/>
        </p:nvSpPr>
        <p:spPr>
          <a:xfrm>
            <a:off x="474937" y="1322280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1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圓角矩形 93"/>
          <p:cNvSpPr/>
          <p:nvPr/>
        </p:nvSpPr>
        <p:spPr>
          <a:xfrm>
            <a:off x="474937" y="1884006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2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圓角矩形 94"/>
          <p:cNvSpPr/>
          <p:nvPr/>
        </p:nvSpPr>
        <p:spPr>
          <a:xfrm>
            <a:off x="474937" y="2445732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3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圓角矩形 95"/>
          <p:cNvSpPr/>
          <p:nvPr/>
        </p:nvSpPr>
        <p:spPr>
          <a:xfrm>
            <a:off x="474937" y="3408150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4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圓角矩形 96"/>
          <p:cNvSpPr/>
          <p:nvPr/>
        </p:nvSpPr>
        <p:spPr>
          <a:xfrm>
            <a:off x="474936" y="3969876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5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圓角矩形 97"/>
          <p:cNvSpPr/>
          <p:nvPr/>
        </p:nvSpPr>
        <p:spPr>
          <a:xfrm>
            <a:off x="474936" y="4531602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*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圓角矩形 98"/>
          <p:cNvSpPr/>
          <p:nvPr/>
        </p:nvSpPr>
        <p:spPr>
          <a:xfrm>
            <a:off x="474935" y="5093328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Global Average Pooling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圓角矩形 99"/>
          <p:cNvSpPr/>
          <p:nvPr/>
        </p:nvSpPr>
        <p:spPr>
          <a:xfrm>
            <a:off x="474935" y="5655055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1×1×1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1355819" y="6209057"/>
            <a:ext cx="116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Brain 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1093729" y="817826"/>
            <a:ext cx="168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Brain T1w MRI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8" name="直線單箭頭接點 107"/>
          <p:cNvCxnSpPr>
            <a:stCxn id="100" idx="2"/>
            <a:endCxn id="101" idx="0"/>
          </p:cNvCxnSpPr>
          <p:nvPr/>
        </p:nvCxnSpPr>
        <p:spPr>
          <a:xfrm flipH="1">
            <a:off x="1938062" y="6075625"/>
            <a:ext cx="2" cy="13343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>
            <a:stCxn id="99" idx="2"/>
            <a:endCxn id="100" idx="0"/>
          </p:cNvCxnSpPr>
          <p:nvPr/>
        </p:nvCxnSpPr>
        <p:spPr>
          <a:xfrm>
            <a:off x="1938064" y="5513898"/>
            <a:ext cx="0" cy="141157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>
            <a:stCxn id="98" idx="2"/>
            <a:endCxn id="99" idx="0"/>
          </p:cNvCxnSpPr>
          <p:nvPr/>
        </p:nvCxnSpPr>
        <p:spPr>
          <a:xfrm flipH="1">
            <a:off x="1938064" y="4952172"/>
            <a:ext cx="1" cy="141156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/>
          <p:cNvCxnSpPr>
            <a:stCxn id="97" idx="2"/>
            <a:endCxn id="98" idx="0"/>
          </p:cNvCxnSpPr>
          <p:nvPr/>
        </p:nvCxnSpPr>
        <p:spPr>
          <a:xfrm>
            <a:off x="1938065" y="4390446"/>
            <a:ext cx="0" cy="141156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>
            <a:stCxn id="96" idx="2"/>
            <a:endCxn id="97" idx="0"/>
          </p:cNvCxnSpPr>
          <p:nvPr/>
        </p:nvCxnSpPr>
        <p:spPr>
          <a:xfrm flipH="1">
            <a:off x="1938065" y="3828720"/>
            <a:ext cx="1" cy="141156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>
            <a:stCxn id="95" idx="2"/>
            <a:endCxn id="96" idx="0"/>
          </p:cNvCxnSpPr>
          <p:nvPr/>
        </p:nvCxnSpPr>
        <p:spPr>
          <a:xfrm>
            <a:off x="1938066" y="2866302"/>
            <a:ext cx="0" cy="541848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>
            <a:stCxn id="94" idx="2"/>
            <a:endCxn id="95" idx="0"/>
          </p:cNvCxnSpPr>
          <p:nvPr/>
        </p:nvCxnSpPr>
        <p:spPr>
          <a:xfrm>
            <a:off x="1938066" y="2304576"/>
            <a:ext cx="0" cy="141156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91" idx="2"/>
            <a:endCxn id="94" idx="0"/>
          </p:cNvCxnSpPr>
          <p:nvPr/>
        </p:nvCxnSpPr>
        <p:spPr>
          <a:xfrm>
            <a:off x="1938066" y="1742850"/>
            <a:ext cx="0" cy="141156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stCxn id="105" idx="2"/>
            <a:endCxn id="91" idx="0"/>
          </p:cNvCxnSpPr>
          <p:nvPr/>
        </p:nvCxnSpPr>
        <p:spPr>
          <a:xfrm>
            <a:off x="1938063" y="1187158"/>
            <a:ext cx="3" cy="1351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6030211" y="5850845"/>
            <a:ext cx="618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*根據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Grad-CAM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貢獻度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對輸出的梯度之和</a:t>
            </a:r>
          </a:p>
        </p:txBody>
      </p:sp>
    </p:spTree>
    <p:extLst>
      <p:ext uri="{BB962C8B-B14F-4D97-AF65-F5344CB8AC3E}">
        <p14:creationId xmlns:p14="http://schemas.microsoft.com/office/powerpoint/2010/main" val="323208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關鍵腦區熱圖</a:t>
            </a:r>
          </a:p>
        </p:txBody>
      </p:sp>
      <p:sp>
        <p:nvSpPr>
          <p:cNvPr id="102" name="立方體 101"/>
          <p:cNvSpPr/>
          <p:nvPr/>
        </p:nvSpPr>
        <p:spPr>
          <a:xfrm>
            <a:off x="8423325" y="1447343"/>
            <a:ext cx="1141034" cy="1141034"/>
          </a:xfrm>
          <a:prstGeom prst="cub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立方體 102"/>
          <p:cNvSpPr/>
          <p:nvPr/>
        </p:nvSpPr>
        <p:spPr>
          <a:xfrm>
            <a:off x="5760767" y="1450825"/>
            <a:ext cx="1141034" cy="1141034"/>
          </a:xfrm>
          <a:prstGeom prst="cub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文字方塊 103"/>
          <p:cNvSpPr txBox="1"/>
          <p:nvPr/>
        </p:nvSpPr>
        <p:spPr>
          <a:xfrm>
            <a:off x="1753896" y="887146"/>
            <a:ext cx="3536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Step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重新採樣並與疊合</a:t>
            </a:r>
          </a:p>
        </p:txBody>
      </p:sp>
      <p:pic>
        <p:nvPicPr>
          <p:cNvPr id="106" name="圖片 10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0" t="20979" r="10355" b="7103"/>
          <a:stretch/>
        </p:blipFill>
        <p:spPr bwMode="auto">
          <a:xfrm>
            <a:off x="5860191" y="1782961"/>
            <a:ext cx="860057" cy="64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圖片 10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4" t="15757" r="9341" b="6840"/>
          <a:stretch/>
        </p:blipFill>
        <p:spPr bwMode="auto">
          <a:xfrm>
            <a:off x="8560283" y="1768414"/>
            <a:ext cx="867118" cy="6644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直線單箭頭接點 108"/>
          <p:cNvCxnSpPr/>
          <p:nvPr/>
        </p:nvCxnSpPr>
        <p:spPr>
          <a:xfrm flipV="1">
            <a:off x="2761307" y="2042612"/>
            <a:ext cx="936172" cy="10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/>
          <p:cNvSpPr txBox="1"/>
          <p:nvPr/>
        </p:nvSpPr>
        <p:spPr>
          <a:xfrm flipH="1">
            <a:off x="2393883" y="2197914"/>
            <a:ext cx="152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重新採樣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Resample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字方塊 110"/>
              <p:cNvSpPr txBox="1"/>
              <p:nvPr/>
            </p:nvSpPr>
            <p:spPr>
              <a:xfrm>
                <a:off x="5131875" y="1710083"/>
                <a:ext cx="4985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111" name="文字方塊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875" y="1710083"/>
                <a:ext cx="498533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線單箭頭接點 111"/>
          <p:cNvCxnSpPr/>
          <p:nvPr/>
        </p:nvCxnSpPr>
        <p:spPr>
          <a:xfrm flipV="1">
            <a:off x="7151932" y="2031726"/>
            <a:ext cx="936172" cy="10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 flipH="1">
            <a:off x="6857206" y="2217031"/>
            <a:ext cx="1521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疊合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立方體 73"/>
          <p:cNvSpPr/>
          <p:nvPr/>
        </p:nvSpPr>
        <p:spPr>
          <a:xfrm>
            <a:off x="1890665" y="1685493"/>
            <a:ext cx="714238" cy="714238"/>
          </a:xfrm>
          <a:prstGeom prst="cube">
            <a:avLst/>
          </a:prstGeom>
          <a:gradFill flip="none" rotWithShape="1">
            <a:gsLst>
              <a:gs pos="56000">
                <a:schemeClr val="tx1">
                  <a:lumMod val="50000"/>
                  <a:lumOff val="50000"/>
                </a:schemeClr>
              </a:gs>
              <a:gs pos="39542">
                <a:srgbClr val="92D050"/>
              </a:gs>
              <a:gs pos="18000">
                <a:srgbClr val="FFFF00"/>
              </a:gs>
              <a:gs pos="0">
                <a:srgbClr val="FF0000"/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立方體 74"/>
          <p:cNvSpPr/>
          <p:nvPr/>
        </p:nvSpPr>
        <p:spPr>
          <a:xfrm>
            <a:off x="3888111" y="1447343"/>
            <a:ext cx="1141200" cy="1141200"/>
          </a:xfrm>
          <a:prstGeom prst="cube">
            <a:avLst/>
          </a:prstGeom>
          <a:gradFill flip="none" rotWithShape="1">
            <a:gsLst>
              <a:gs pos="56000">
                <a:schemeClr val="tx1">
                  <a:lumMod val="50000"/>
                  <a:lumOff val="50000"/>
                </a:schemeClr>
              </a:gs>
              <a:gs pos="39542">
                <a:srgbClr val="92D050"/>
              </a:gs>
              <a:gs pos="18000">
                <a:srgbClr val="FFFF00"/>
              </a:gs>
              <a:gs pos="0">
                <a:srgbClr val="FF0000"/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7" name="圖片 5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3" t="5131" r="-824" b="6359"/>
          <a:stretch/>
        </p:blipFill>
        <p:spPr bwMode="auto">
          <a:xfrm>
            <a:off x="2008181" y="2987950"/>
            <a:ext cx="3842534" cy="2722651"/>
          </a:xfrm>
          <a:prstGeom prst="rect">
            <a:avLst/>
          </a:prstGeom>
        </p:spPr>
      </p:pic>
      <p:pic>
        <p:nvPicPr>
          <p:cNvPr id="6146" name="Picture 2" descr="Diagram of the brain's lobes: frontal, temporal, parietal and occipit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931" y="2861347"/>
            <a:ext cx="4071154" cy="305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2040913" y="6028876"/>
            <a:ext cx="7955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如右圖所示，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模型判定對腦年齡增加有貢獻的區域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包括額葉皮質與腦室。</a:t>
            </a:r>
          </a:p>
        </p:txBody>
      </p:sp>
    </p:spTree>
    <p:extLst>
      <p:ext uri="{BB962C8B-B14F-4D97-AF65-F5344CB8AC3E}">
        <p14:creationId xmlns:p14="http://schemas.microsoft.com/office/powerpoint/2010/main" val="161830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</a:t>
            </a:r>
            <a:r>
              <a:rPr lang="zh-TW" altLang="en-US" dirty="0"/>
              <a:t>診斷流程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17" y="650688"/>
            <a:ext cx="9163082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1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IEEE ACCESS</a:t>
            </a:r>
            <a:r>
              <a:rPr lang="zh-TW" altLang="en-US" dirty="0" smtClean="0"/>
              <a:t> 投稿 </a:t>
            </a:r>
            <a:r>
              <a:rPr lang="en-US" altLang="zh-TW" dirty="0" smtClean="0"/>
              <a:t>(</a:t>
            </a:r>
            <a:r>
              <a:rPr lang="zh-TW" altLang="en-US" dirty="0" smtClean="0"/>
              <a:t>審查中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95" r="426"/>
          <a:stretch/>
        </p:blipFill>
        <p:spPr>
          <a:xfrm>
            <a:off x="627443" y="762918"/>
            <a:ext cx="6589336" cy="540285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94" y="377070"/>
            <a:ext cx="4709696" cy="61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3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/>
              <a:t>BONUS</a:t>
            </a:r>
            <a:endParaRPr lang="zh-TW" alt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3EAAB-38EE-A01B-CFBD-5E53CE5FF26C}"/>
              </a:ext>
            </a:extLst>
          </p:cNvPr>
          <p:cNvSpPr/>
          <p:nvPr/>
        </p:nvSpPr>
        <p:spPr>
          <a:xfrm>
            <a:off x="2792047" y="3509963"/>
            <a:ext cx="6607905" cy="4946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台灣作業研究學會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大專院校專題競賽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21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使用情境圖</a:t>
            </a:r>
          </a:p>
        </p:txBody>
      </p:sp>
      <p:pic>
        <p:nvPicPr>
          <p:cNvPr id="4" name="圖片 3" descr="一張含有 資料表 的圖片&#10;&#10;AI 產生的內容可能不正確。">
            <a:extLst>
              <a:ext uri="{FF2B5EF4-FFF2-40B4-BE49-F238E27FC236}">
                <a16:creationId xmlns:a16="http://schemas.microsoft.com/office/drawing/2014/main" id="{798DB6F2-B280-BECF-DAD6-4961E9E36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4" b="53475"/>
          <a:stretch/>
        </p:blipFill>
        <p:spPr>
          <a:xfrm>
            <a:off x="1443189" y="437122"/>
            <a:ext cx="9305621" cy="5983756"/>
          </a:xfrm>
          <a:prstGeom prst="rect">
            <a:avLst/>
          </a:prstGeom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64E3C13D-9FB7-7C6C-7C4A-AA1DE58FB66B}"/>
              </a:ext>
            </a:extLst>
          </p:cNvPr>
          <p:cNvSpPr txBox="1">
            <a:spLocks/>
          </p:cNvSpPr>
          <p:nvPr/>
        </p:nvSpPr>
        <p:spPr>
          <a:xfrm>
            <a:off x="11214480" y="6204061"/>
            <a:ext cx="959765" cy="75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200" dirty="0">
                <a:hlinkClick r:id="rId3"/>
              </a:rPr>
              <a:t>影片連結</a:t>
            </a:r>
            <a:endParaRPr lang="zh-TW" altLang="en-US" sz="1200" dirty="0"/>
          </a:p>
        </p:txBody>
      </p:sp>
      <p:pic>
        <p:nvPicPr>
          <p:cNvPr id="16" name="圖片 15">
            <a:hlinkClick r:id="rId3"/>
            <a:extLst>
              <a:ext uri="{FF2B5EF4-FFF2-40B4-BE49-F238E27FC236}">
                <a16:creationId xmlns:a16="http://schemas.microsoft.com/office/drawing/2014/main" id="{CE892DF3-42D6-77A8-708E-E00CF8DE1D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645" y="5595310"/>
            <a:ext cx="825568" cy="825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333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台灣作業研究學會</a:t>
            </a:r>
            <a:r>
              <a:rPr lang="en-US" altLang="zh-TW" dirty="0"/>
              <a:t>--</a:t>
            </a:r>
            <a:r>
              <a:rPr lang="zh-TW" altLang="en-US" dirty="0"/>
              <a:t>大專院校專題競賽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41" y="1888875"/>
            <a:ext cx="8100708" cy="466689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083" y="840722"/>
            <a:ext cx="7252296" cy="104815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51458" y="49207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作品入圍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65083" y="4836793"/>
            <a:ext cx="8015866" cy="537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560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1" t="15497" r="27459"/>
          <a:stretch/>
        </p:blipFill>
        <p:spPr>
          <a:xfrm>
            <a:off x="6014301" y="1093819"/>
            <a:ext cx="4939646" cy="49423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" r="2244"/>
          <a:stretch/>
        </p:blipFill>
        <p:spPr>
          <a:xfrm>
            <a:off x="1489435" y="418799"/>
            <a:ext cx="4194927" cy="62923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台灣作業研究學會</a:t>
            </a:r>
            <a:r>
              <a:rPr lang="en-US" altLang="zh-TW" dirty="0"/>
              <a:t>--</a:t>
            </a:r>
            <a:r>
              <a:rPr lang="zh-TW" altLang="en-US" dirty="0"/>
              <a:t>大專院校專題競賽</a:t>
            </a:r>
          </a:p>
        </p:txBody>
      </p:sp>
    </p:spTree>
    <p:extLst>
      <p:ext uri="{BB962C8B-B14F-4D97-AF65-F5344CB8AC3E}">
        <p14:creationId xmlns:p14="http://schemas.microsoft.com/office/powerpoint/2010/main" val="272589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台灣作業研究學會</a:t>
            </a:r>
            <a:r>
              <a:rPr lang="en-US" altLang="zh-TW" dirty="0" smtClean="0"/>
              <a:t>--</a:t>
            </a:r>
            <a:r>
              <a:rPr lang="zh-TW" altLang="en-US" dirty="0" smtClean="0"/>
              <a:t>大專院校專題競賽</a:t>
            </a:r>
            <a:endParaRPr lang="zh-TW" altLang="en-US" dirty="0"/>
          </a:p>
        </p:txBody>
      </p:sp>
      <p:pic>
        <p:nvPicPr>
          <p:cNvPr id="1026" name="Picture 2" descr="http://www.orstw.org.tw/files/2025under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 t="37702" r="4605" b="31887"/>
          <a:stretch/>
        </p:blipFill>
        <p:spPr bwMode="auto">
          <a:xfrm>
            <a:off x="0" y="1018334"/>
            <a:ext cx="12192000" cy="526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69681" y="2243580"/>
            <a:ext cx="11868347" cy="461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33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927784"/>
            <a:ext cx="9144000" cy="1002433"/>
          </a:xfrm>
        </p:spPr>
        <p:txBody>
          <a:bodyPr/>
          <a:lstStyle/>
          <a:p>
            <a:r>
              <a:rPr lang="en-US" altLang="zh-TW" b="1" dirty="0" smtClean="0"/>
              <a:t>END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3587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CC6C8D2-296A-7D6C-C25C-63D6E5B1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06" y="1058638"/>
            <a:ext cx="8742784" cy="4915823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CC7C42E1-D5B9-52E5-0013-FA4C43974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72" y="158633"/>
            <a:ext cx="10387219" cy="690017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簡易智能狀態測驗（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MMSE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10" name="圖片 9" descr="一張含有 服裝, 卡通, 足部穿著, 傢俱 的圖片">
            <a:extLst>
              <a:ext uri="{FF2B5EF4-FFF2-40B4-BE49-F238E27FC236}">
                <a16:creationId xmlns:a16="http://schemas.microsoft.com/office/drawing/2014/main" id="{8751958E-C9ED-AAD9-7718-F8B041A4F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46"/>
          <a:stretch/>
        </p:blipFill>
        <p:spPr>
          <a:xfrm>
            <a:off x="-162597" y="4272473"/>
            <a:ext cx="3166462" cy="2682804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A55E1B67-F9C4-CA44-1BDF-989D0DE3D114}"/>
              </a:ext>
            </a:extLst>
          </p:cNvPr>
          <p:cNvSpPr txBox="1">
            <a:spLocks/>
          </p:cNvSpPr>
          <p:nvPr/>
        </p:nvSpPr>
        <p:spPr>
          <a:xfrm>
            <a:off x="11214480" y="6204061"/>
            <a:ext cx="959765" cy="75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200" dirty="0">
                <a:hlinkClick r:id="rId4"/>
              </a:rPr>
              <a:t>影片連結</a:t>
            </a:r>
            <a:endParaRPr lang="zh-TW" altLang="en-US" sz="1200" dirty="0"/>
          </a:p>
        </p:txBody>
      </p:sp>
      <p:pic>
        <p:nvPicPr>
          <p:cNvPr id="12" name="圖片 11">
            <a:hlinkClick r:id="rId4"/>
            <a:extLst>
              <a:ext uri="{FF2B5EF4-FFF2-40B4-BE49-F238E27FC236}">
                <a16:creationId xmlns:a16="http://schemas.microsoft.com/office/drawing/2014/main" id="{1AB94B8B-CAD4-C99F-071F-D3160F5B4D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645" y="5595310"/>
            <a:ext cx="825568" cy="825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381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ED20C0A-8D2A-2354-AFCE-1A297EBBD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06" y="1058638"/>
            <a:ext cx="8742784" cy="4915822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CC7C42E1-D5B9-52E5-0013-FA4C43974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72" y="158633"/>
            <a:ext cx="10387219" cy="690017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拍攝核磁共振影像（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12" name="圖片 11" descr="一張含有 卡通 的圖片">
            <a:extLst>
              <a:ext uri="{FF2B5EF4-FFF2-40B4-BE49-F238E27FC236}">
                <a16:creationId xmlns:a16="http://schemas.microsoft.com/office/drawing/2014/main" id="{669BBB68-771C-ED86-D8E9-FD5E85FDD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8"/>
          <a:stretch/>
        </p:blipFill>
        <p:spPr>
          <a:xfrm>
            <a:off x="-162597" y="4517440"/>
            <a:ext cx="2966936" cy="234056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53A57353-2046-5B75-1B4B-0FB92F17742B}"/>
              </a:ext>
            </a:extLst>
          </p:cNvPr>
          <p:cNvSpPr txBox="1">
            <a:spLocks/>
          </p:cNvSpPr>
          <p:nvPr/>
        </p:nvSpPr>
        <p:spPr>
          <a:xfrm>
            <a:off x="11214480" y="6204061"/>
            <a:ext cx="959765" cy="75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200" dirty="0">
                <a:hlinkClick r:id="rId4"/>
              </a:rPr>
              <a:t>影片連結</a:t>
            </a:r>
            <a:endParaRPr lang="zh-TW" altLang="en-US" sz="1200" dirty="0"/>
          </a:p>
        </p:txBody>
      </p:sp>
      <p:pic>
        <p:nvPicPr>
          <p:cNvPr id="8" name="圖片 7">
            <a:hlinkClick r:id="rId4"/>
            <a:extLst>
              <a:ext uri="{FF2B5EF4-FFF2-40B4-BE49-F238E27FC236}">
                <a16:creationId xmlns:a16="http://schemas.microsoft.com/office/drawing/2014/main" id="{BBD595B4-D90C-4CB0-94FB-E8D80535AD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645" y="5595310"/>
            <a:ext cx="825568" cy="825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145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115DAF-1815-E4B9-D264-88F9DC45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：資訊室人員上傳受試者資料</a:t>
            </a:r>
          </a:p>
        </p:txBody>
      </p:sp>
      <p:pic>
        <p:nvPicPr>
          <p:cNvPr id="8" name="資訊室">
            <a:hlinkClick r:id="" action="ppaction://media"/>
            <a:extLst>
              <a:ext uri="{FF2B5EF4-FFF2-40B4-BE49-F238E27FC236}">
                <a16:creationId xmlns:a16="http://schemas.microsoft.com/office/drawing/2014/main" id="{BE6C21B2-EA7F-5B21-726A-62FCCE5557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3920" y="1058638"/>
            <a:ext cx="8775770" cy="4936371"/>
          </a:xfrm>
          <a:prstGeom prst="rect">
            <a:avLst/>
          </a:prstGeom>
        </p:spPr>
      </p:pic>
      <p:pic>
        <p:nvPicPr>
          <p:cNvPr id="15" name="圖片 14" descr="一張含有 電腦, 傢俱, 桌, 人員 的圖片">
            <a:extLst>
              <a:ext uri="{FF2B5EF4-FFF2-40B4-BE49-F238E27FC236}">
                <a16:creationId xmlns:a16="http://schemas.microsoft.com/office/drawing/2014/main" id="{12EC5A95-D077-B15F-BE26-BEB08C038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96" y="4258867"/>
            <a:ext cx="2966935" cy="2599133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771A78F2-383A-AB5E-2A1D-643F7114AFD7}"/>
              </a:ext>
            </a:extLst>
          </p:cNvPr>
          <p:cNvSpPr txBox="1">
            <a:spLocks/>
          </p:cNvSpPr>
          <p:nvPr/>
        </p:nvSpPr>
        <p:spPr>
          <a:xfrm>
            <a:off x="11214480" y="6204061"/>
            <a:ext cx="959765" cy="75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200" dirty="0">
                <a:hlinkClick r:id="rId6"/>
              </a:rPr>
              <a:t>影片連結</a:t>
            </a:r>
            <a:endParaRPr lang="zh-TW" altLang="en-US" sz="1200" dirty="0"/>
          </a:p>
        </p:txBody>
      </p:sp>
      <p:pic>
        <p:nvPicPr>
          <p:cNvPr id="7" name="圖片 6">
            <a:hlinkClick r:id="rId6"/>
            <a:extLst>
              <a:ext uri="{FF2B5EF4-FFF2-40B4-BE49-F238E27FC236}">
                <a16:creationId xmlns:a16="http://schemas.microsoft.com/office/drawing/2014/main" id="{05DF4BC4-A106-3E2A-40A7-D39D67DEDE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645" y="5595310"/>
            <a:ext cx="825568" cy="825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956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神經內科醫師診斷">
            <a:hlinkClick r:id="" action="ppaction://media"/>
            <a:extLst>
              <a:ext uri="{FF2B5EF4-FFF2-40B4-BE49-F238E27FC236}">
                <a16:creationId xmlns:a16="http://schemas.microsoft.com/office/drawing/2014/main" id="{0DA8056A-BF5F-3946-2B8B-47A1A8FCF8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6906" y="1058638"/>
            <a:ext cx="8742784" cy="491781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115DAF-1815-E4B9-D264-88F9DC45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：神經內科醫師閱覽分析報告，並結合自身經驗診斷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08BC950-6865-B6BF-ADEE-58E62F0E1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97" y="4185308"/>
            <a:ext cx="2966935" cy="2672692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1FD9060A-C667-5C29-30DC-58666532786F}"/>
              </a:ext>
            </a:extLst>
          </p:cNvPr>
          <p:cNvSpPr txBox="1">
            <a:spLocks/>
          </p:cNvSpPr>
          <p:nvPr/>
        </p:nvSpPr>
        <p:spPr>
          <a:xfrm>
            <a:off x="11214480" y="6204061"/>
            <a:ext cx="959765" cy="75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200" dirty="0">
                <a:hlinkClick r:id="rId6"/>
              </a:rPr>
              <a:t>影片連結</a:t>
            </a:r>
            <a:endParaRPr lang="zh-TW" altLang="en-US" sz="1200" dirty="0"/>
          </a:p>
        </p:txBody>
      </p:sp>
      <p:pic>
        <p:nvPicPr>
          <p:cNvPr id="8" name="圖片 7">
            <a:hlinkClick r:id="rId6"/>
            <a:extLst>
              <a:ext uri="{FF2B5EF4-FFF2-40B4-BE49-F238E27FC236}">
                <a16:creationId xmlns:a16="http://schemas.microsoft.com/office/drawing/2014/main" id="{BBF2F10A-1BF4-8644-E44E-ADAF7981AD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645" y="5595310"/>
            <a:ext cx="825568" cy="825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672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88973F0-CE34-52BF-5C33-5EAC5BE03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06" y="1060633"/>
            <a:ext cx="8742783" cy="491582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115DAF-1815-E4B9-D264-88F9DC45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：受試者可由院內服務機觀看經醫師檢驗的正式報告</a:t>
            </a:r>
          </a:p>
        </p:txBody>
      </p:sp>
      <p:pic>
        <p:nvPicPr>
          <p:cNvPr id="12" name="圖片 11" descr="一張含有 卡通, 玩具, 服裝, 遊樂中心 的圖片">
            <a:extLst>
              <a:ext uri="{FF2B5EF4-FFF2-40B4-BE49-F238E27FC236}">
                <a16:creationId xmlns:a16="http://schemas.microsoft.com/office/drawing/2014/main" id="{7B5084AD-18A8-EF41-17DB-925A1F4D8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97" y="4099487"/>
            <a:ext cx="2966934" cy="2758513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BF9FF1E2-5244-3D9C-5E11-0CF3F3D953D6}"/>
              </a:ext>
            </a:extLst>
          </p:cNvPr>
          <p:cNvSpPr txBox="1">
            <a:spLocks/>
          </p:cNvSpPr>
          <p:nvPr/>
        </p:nvSpPr>
        <p:spPr>
          <a:xfrm>
            <a:off x="11214480" y="6204061"/>
            <a:ext cx="959765" cy="75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200" dirty="0">
                <a:hlinkClick r:id="rId4"/>
              </a:rPr>
              <a:t>影片連結</a:t>
            </a:r>
            <a:endParaRPr lang="zh-TW" altLang="en-US" sz="1200" dirty="0"/>
          </a:p>
        </p:txBody>
      </p:sp>
      <p:pic>
        <p:nvPicPr>
          <p:cNvPr id="8" name="圖片 7">
            <a:hlinkClick r:id="rId4"/>
            <a:extLst>
              <a:ext uri="{FF2B5EF4-FFF2-40B4-BE49-F238E27FC236}">
                <a16:creationId xmlns:a16="http://schemas.microsoft.com/office/drawing/2014/main" id="{70323BAD-E0A1-1C9F-EF27-4420394957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645" y="5595310"/>
            <a:ext cx="825568" cy="825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425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PART 2 </a:t>
            </a:r>
            <a:r>
              <a:rPr lang="zh-TW" altLang="en-US" b="1" dirty="0"/>
              <a:t>系統設計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2813405" y="3509963"/>
            <a:ext cx="6565190" cy="494689"/>
            <a:chOff x="2642932" y="3703711"/>
            <a:chExt cx="6565190" cy="49468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053EAAB-38EE-A01B-CFBD-5E53CE5FF26C}"/>
                </a:ext>
              </a:extLst>
            </p:cNvPr>
            <p:cNvSpPr/>
            <p:nvPr/>
          </p:nvSpPr>
          <p:spPr>
            <a:xfrm>
              <a:off x="2642932" y="3703711"/>
              <a:ext cx="3060000" cy="4946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框架選擇</a:t>
              </a:r>
              <a:endPara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53EAAB-38EE-A01B-CFBD-5E53CE5FF26C}"/>
                </a:ext>
              </a:extLst>
            </p:cNvPr>
            <p:cNvSpPr/>
            <p:nvPr/>
          </p:nvSpPr>
          <p:spPr>
            <a:xfrm>
              <a:off x="6148122" y="3703711"/>
              <a:ext cx="3060000" cy="4946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整體系統架構</a:t>
              </a:r>
            </a:p>
          </p:txBody>
        </p:sp>
        <p:sp>
          <p:nvSpPr>
            <p:cNvPr id="11" name="向右箭號 10"/>
            <p:cNvSpPr/>
            <p:nvPr/>
          </p:nvSpPr>
          <p:spPr>
            <a:xfrm>
              <a:off x="5702932" y="3713768"/>
              <a:ext cx="445190" cy="484632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567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14642</TotalTime>
  <Words>1202</Words>
  <Application>Microsoft Office PowerPoint</Application>
  <PresentationFormat>寬螢幕</PresentationFormat>
  <Paragraphs>355</Paragraphs>
  <Slides>33</Slides>
  <Notes>2</Notes>
  <HiddenSlides>0</HiddenSlides>
  <MMClips>2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6" baseType="lpstr">
      <vt:lpstr>等线</vt:lpstr>
      <vt:lpstr>微软雅黑</vt:lpstr>
      <vt:lpstr>MS Mincho</vt:lpstr>
      <vt:lpstr>TimesLTStd-Roman</vt:lpstr>
      <vt:lpstr>微軟正黑體</vt:lpstr>
      <vt:lpstr>新細明體</vt:lpstr>
      <vt:lpstr>Arial</vt:lpstr>
      <vt:lpstr>Calibri</vt:lpstr>
      <vt:lpstr>Cambria Math</vt:lpstr>
      <vt:lpstr>Tahoma</vt:lpstr>
      <vt:lpstr>Times New Roman</vt:lpstr>
      <vt:lpstr>Wingdings</vt:lpstr>
      <vt:lpstr>Office 佈景主題</vt:lpstr>
      <vt:lpstr>Trajectory：基於腦年齡與失智症預測模型之長期腦部健康追蹤系統</vt:lpstr>
      <vt:lpstr>PART 1 產品使用情境</vt:lpstr>
      <vt:lpstr>使用情境圖</vt:lpstr>
      <vt:lpstr>STEP 1 ： 簡易智能狀態測驗（MMSE）</vt:lpstr>
      <vt:lpstr>STEP 2 ： 拍攝核磁共振影像（MRI）</vt:lpstr>
      <vt:lpstr>STEP 3 ：資訊室人員上傳受試者資料</vt:lpstr>
      <vt:lpstr>STEP 4 ：神經內科醫師閱覽分析報告，並結合自身經驗診斷</vt:lpstr>
      <vt:lpstr>STEP 5 ：受試者可由院內服務機觀看經醫師檢驗的正式報告</vt:lpstr>
      <vt:lpstr>PART 2 系統設計</vt:lpstr>
      <vt:lpstr>前端框架</vt:lpstr>
      <vt:lpstr>整體系統架構</vt:lpstr>
      <vt:lpstr>PART 3 深度學習技術</vt:lpstr>
      <vt:lpstr>前處理</vt:lpstr>
      <vt:lpstr>腦年齡預測模型-資料庫</vt:lpstr>
      <vt:lpstr>腦年齡預測模型-模型架構</vt:lpstr>
      <vt:lpstr>腦年齡預測模型-模型表現</vt:lpstr>
      <vt:lpstr>腦年齡預測模型-模型表現</vt:lpstr>
      <vt:lpstr>腦年齡預測模型-模型表現</vt:lpstr>
      <vt:lpstr>失智症分類模型-資料庫</vt:lpstr>
      <vt:lpstr>失智症分類模型-模型架構</vt:lpstr>
      <vt:lpstr>失智症分類模型-模型架構</vt:lpstr>
      <vt:lpstr>失智症分類模型-模型表現</vt:lpstr>
      <vt:lpstr>失智症分類模型-模型表現</vt:lpstr>
      <vt:lpstr>失智症分類模型-模型表現</vt:lpstr>
      <vt:lpstr>關鍵腦區標記熱圖</vt:lpstr>
      <vt:lpstr>關鍵腦區熱圖</vt:lpstr>
      <vt:lpstr>AI診斷流程</vt:lpstr>
      <vt:lpstr>IEEE ACCESS 投稿 (審查中)</vt:lpstr>
      <vt:lpstr>BONUS</vt:lpstr>
      <vt:lpstr>台灣作業研究學會--大專院校專題競賽</vt:lpstr>
      <vt:lpstr>台灣作業研究學會--大專院校專題競賽</vt:lpstr>
      <vt:lpstr>台灣作業研究學會--大專院校專題競賽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SHAO</dc:creator>
  <cp:lastModifiedBy>SHAO</cp:lastModifiedBy>
  <cp:revision>453</cp:revision>
  <dcterms:created xsi:type="dcterms:W3CDTF">2024-07-25T04:41:48Z</dcterms:created>
  <dcterms:modified xsi:type="dcterms:W3CDTF">2025-06-17T01:52:49Z</dcterms:modified>
</cp:coreProperties>
</file>